
<file path=[Content_Types].xml><?xml version="1.0" encoding="utf-8"?>
<Types xmlns="http://schemas.openxmlformats.org/package/2006/content-types">
  <Override PartName="/ppt/notesSlides/notesSlide2.xml" ContentType="application/vnd.openxmlformats-officedocument.presentationml.notesSlide+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diagrams/quickStyle17.xml" ContentType="application/vnd.openxmlformats-officedocument.drawingml.diagramStyl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quickStyle24.xml" ContentType="application/vnd.openxmlformats-officedocument.drawingml.diagramStyle+xml"/>
  <Override PartName="/docProps/custom.xml" ContentType="application/vnd.openxmlformats-officedocument.custom-properties+xml"/>
  <Override PartName="/ppt/diagrams/colors8.xml" ContentType="application/vnd.openxmlformats-officedocument.drawingml.diagramColors+xml"/>
  <Override PartName="/ppt/diagrams/quickStyle13.xml" ContentType="application/vnd.openxmlformats-officedocument.drawingml.diagramStyl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diagrams/layout24.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diagrams/colors12.xml" ContentType="application/vnd.openxmlformats-officedocument.drawingml.diagramColors+xml"/>
  <Override PartName="/ppt/diagrams/layout20.xml" ContentType="application/vnd.openxmlformats-officedocument.drawingml.diagramLayout+xml"/>
  <Override PartName="/ppt/diagrams/colors23.xml" ContentType="application/vnd.openxmlformats-officedocument.drawingml.diagramColors+xml"/>
  <Override PartName="/ppt/diagrams/data25.xml" ContentType="application/vnd.openxmlformats-officedocument.drawingml.diagramData+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quickStyle25.xml" ContentType="application/vnd.openxmlformats-officedocument.drawingml.diagram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25.xml" ContentType="application/vnd.openxmlformats-officedocument.drawingml.diagramLayout+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11.xml" ContentType="application/vnd.ms-office.drawingml.diagramDrawing+xml"/>
  <Override PartName="/ppt/notesSlides/notesSlide4.xml" ContentType="application/vnd.openxmlformats-officedocument.presentationml.notesSlide+xml"/>
  <Override PartName="/ppt/diagrams/data19.xml" ContentType="application/vnd.openxmlformats-officedocument.drawingml.diagramData+xml"/>
  <Override PartName="/ppt/diagrams/layout21.xml" ContentType="application/vnd.openxmlformats-officedocument.drawingml.diagramLayout+xml"/>
  <Override PartName="/ppt/diagrams/colors24.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diagrams/data26.xml" ContentType="application/vnd.openxmlformats-officedocument.drawingml.diagramData+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layout26.xml" ContentType="application/vnd.openxmlformats-officedocument.drawingml.diagramLayout+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diagrams/quickStyle16.xml" ContentType="application/vnd.openxmlformats-officedocument.drawingml.diagramStyle+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13.xml" ContentType="application/vnd.ms-office.drawingml.diagramDrawing+xml"/>
  <Override PartName="/ppt/notesSlides/notesSlide6.xml" ContentType="application/vnd.openxmlformats-officedocument.presentationml.notesSlide+xml"/>
  <Override PartName="/ppt/diagrams/layout23.xml" ContentType="application/vnd.openxmlformats-officedocument.drawingml.diagramLayout+xml"/>
  <Override PartName="/ppt/diagrams/colors26.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slides/slide29.xml" ContentType="application/vnd.openxmlformats-officedocument.presentationml.slide+xml"/>
  <Override PartName="/ppt/diagrams/data17.xml" ContentType="application/vnd.openxmlformats-officedocument.drawingml.diagramData+xml"/>
  <Override PartName="/ppt/diagrams/drawing2.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256" r:id="rId2"/>
    <p:sldId id="443" r:id="rId3"/>
    <p:sldId id="638" r:id="rId4"/>
    <p:sldId id="754" r:id="rId5"/>
    <p:sldId id="637" r:id="rId6"/>
    <p:sldId id="500" r:id="rId7"/>
    <p:sldId id="550" r:id="rId8"/>
    <p:sldId id="695" r:id="rId9"/>
    <p:sldId id="552" r:id="rId10"/>
    <p:sldId id="555" r:id="rId11"/>
    <p:sldId id="734" r:id="rId12"/>
    <p:sldId id="735" r:id="rId13"/>
    <p:sldId id="736" r:id="rId14"/>
    <p:sldId id="737" r:id="rId15"/>
    <p:sldId id="738" r:id="rId16"/>
    <p:sldId id="584" r:id="rId17"/>
    <p:sldId id="753" r:id="rId18"/>
    <p:sldId id="739" r:id="rId19"/>
    <p:sldId id="756" r:id="rId20"/>
    <p:sldId id="740" r:id="rId21"/>
    <p:sldId id="741" r:id="rId22"/>
    <p:sldId id="742" r:id="rId23"/>
    <p:sldId id="743" r:id="rId24"/>
    <p:sldId id="744" r:id="rId25"/>
    <p:sldId id="745" r:id="rId26"/>
    <p:sldId id="757" r:id="rId27"/>
    <p:sldId id="762" r:id="rId28"/>
    <p:sldId id="761" r:id="rId29"/>
    <p:sldId id="760" r:id="rId30"/>
    <p:sldId id="759" r:id="rId31"/>
    <p:sldId id="758" r:id="rId32"/>
    <p:sldId id="746" r:id="rId33"/>
    <p:sldId id="747" r:id="rId34"/>
    <p:sldId id="763" r:id="rId35"/>
    <p:sldId id="764" r:id="rId36"/>
    <p:sldId id="748" r:id="rId37"/>
    <p:sldId id="755" r:id="rId38"/>
    <p:sldId id="751" r:id="rId39"/>
    <p:sldId id="767" r:id="rId40"/>
    <p:sldId id="765" r:id="rId41"/>
    <p:sldId id="766" r:id="rId42"/>
    <p:sldId id="768" r:id="rId43"/>
    <p:sldId id="749" r:id="rId44"/>
    <p:sldId id="297" r:id="rId45"/>
    <p:sldId id="750" r:id="rId46"/>
  </p:sldIdLst>
  <p:sldSz cx="9144000" cy="6858000" type="screen4x3"/>
  <p:notesSz cx="6858000" cy="9144000"/>
  <p:custDataLst>
    <p:tags r:id="rId48"/>
  </p:custDataLst>
  <p:defaultTextStyle>
    <a:defPPr>
      <a:defRPr lang="zh-CN"/>
    </a:defPPr>
    <a:lvl1pPr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Tahoma" panose="020B060403050404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Tahom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87" autoAdjust="0"/>
    <p:restoredTop sz="94620" autoAdjust="0"/>
  </p:normalViewPr>
  <p:slideViewPr>
    <p:cSldViewPr>
      <p:cViewPr varScale="1">
        <p:scale>
          <a:sx n="107" d="100"/>
          <a:sy n="107" d="100"/>
        </p:scale>
        <p:origin x="-1734" y="-96"/>
      </p:cViewPr>
      <p:guideLst>
        <p:guide orient="horz" pos="2184"/>
        <p:guide pos="2894"/>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1"/>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47567580-5122-4133-8ED9-4EBB5231F1D5}" type="presOf" srcId="{E40ECFC3-6F1A-4FE1-9064-C4772242C7C5}" destId="{ED4DCEDA-3457-4152-98C7-FEA5E210D99A}" srcOrd="0" destOrd="0" presId="urn:microsoft.com/office/officeart/2005/8/layout/vList2#7"/>
  </dgm:cxnLst>
  <dgm:bg/>
  <dgm:whole/>
</dgm:dataModel>
</file>

<file path=ppt/diagrams/data11.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DB119014-01D9-41E1-8216-93658909F702}" type="presOf" srcId="{E40ECFC3-6F1A-4FE1-9064-C4772242C7C5}" destId="{ED4DCEDA-3457-4152-98C7-FEA5E210D99A}" srcOrd="0" destOrd="0" presId="urn:microsoft.com/office/officeart/2005/8/layout/vList2#7"/>
  </dgm:cxnLst>
  <dgm:bg/>
  <dgm:whole/>
</dgm:dataModel>
</file>

<file path=ppt/diagrams/data12.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DC6334A6-C596-47B3-BDCC-BA3881F1D1FD}" type="presOf" srcId="{E40ECFC3-6F1A-4FE1-9064-C4772242C7C5}" destId="{ED4DCEDA-3457-4152-98C7-FEA5E210D99A}" srcOrd="0" destOrd="0" presId="urn:microsoft.com/office/officeart/2005/8/layout/vList2#7"/>
  </dgm:cxnLst>
  <dgm:bg/>
  <dgm:whole/>
</dgm:dataModel>
</file>

<file path=ppt/diagrams/data13.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37E0482D-1B94-4BF8-BB41-F201DF919BFC}" type="presOf" srcId="{E40ECFC3-6F1A-4FE1-9064-C4772242C7C5}" destId="{ED4DCEDA-3457-4152-98C7-FEA5E210D99A}" srcOrd="0" destOrd="0" presId="urn:microsoft.com/office/officeart/2005/8/layout/vList2#7"/>
  </dgm:cxnLst>
  <dgm:bg/>
  <dgm:whole/>
</dgm:dataModel>
</file>

<file path=ppt/diagrams/data14.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32B0BFE3-ED06-4DEF-8159-BEA437FBC498}" type="presOf" srcId="{E40ECFC3-6F1A-4FE1-9064-C4772242C7C5}" destId="{ED4DCEDA-3457-4152-98C7-FEA5E210D99A}" srcOrd="0" destOrd="0" presId="urn:microsoft.com/office/officeart/2005/8/layout/vList2#7"/>
  </dgm:cxnLst>
  <dgm:bg/>
  <dgm:whole/>
</dgm:dataModel>
</file>

<file path=ppt/diagrams/data15.xml><?xml version="1.0" encoding="utf-8"?>
<dgm:dataModel xmlns:dgm="http://schemas.openxmlformats.org/drawingml/2006/diagram" xmlns:a="http://schemas.openxmlformats.org/drawingml/2006/main">
  <dgm:ptLst>
    <dgm:pt modelId="{E40ECFC3-6F1A-4FE1-9064-C4772242C7C5}" type="doc">
      <dgm:prSet loTypeId="urn:microsoft.com/office/officeart/2005/8/layout/vList2#8"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8"/>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40ECFC3-6F1A-4FE1-9064-C4772242C7C5}" type="doc">
      <dgm:prSet loTypeId="urn:microsoft.com/office/officeart/2005/8/layout/vList2#9"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9"/>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40ECFC3-6F1A-4FE1-9064-C4772242C7C5}" type="doc">
      <dgm:prSet loTypeId="urn:microsoft.com/office/officeart/2005/8/layout/vList2#9"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B342C5B6-EBD5-4363-92F0-F29EA0684F2B}" type="presOf" srcId="{E40ECFC3-6F1A-4FE1-9064-C4772242C7C5}" destId="{ED4DCEDA-3457-4152-98C7-FEA5E210D99A}" srcOrd="0" destOrd="0" presId="urn:microsoft.com/office/officeart/2005/8/layout/vList2#9"/>
  </dgm:cxnLst>
  <dgm:bg/>
  <dgm:whole/>
</dgm:dataModel>
</file>

<file path=ppt/diagrams/data18.xml><?xml version="1.0" encoding="utf-8"?>
<dgm:dataModel xmlns:dgm="http://schemas.openxmlformats.org/drawingml/2006/diagram" xmlns:a="http://schemas.openxmlformats.org/drawingml/2006/main">
  <dgm:ptLst>
    <dgm:pt modelId="{E40ECFC3-6F1A-4FE1-9064-C4772242C7C5}" type="doc">
      <dgm:prSet loTypeId="urn:microsoft.com/office/officeart/2005/8/layout/vList2#9"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F3DC7CDB-A3F8-45A9-A77C-462BFCB08BF4}" type="presOf" srcId="{E40ECFC3-6F1A-4FE1-9064-C4772242C7C5}" destId="{ED4DCEDA-3457-4152-98C7-FEA5E210D99A}" srcOrd="0" destOrd="0" presId="urn:microsoft.com/office/officeart/2005/8/layout/vList2#9"/>
  </dgm:cxnLst>
  <dgm:bg/>
  <dgm:whole/>
</dgm:dataModel>
</file>

<file path=ppt/diagrams/data19.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0"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10"/>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D0FECC5E-4D09-44A7-AB3C-0AAB87AC0A55}" type="presOf" srcId="{E40ECFC3-6F1A-4FE1-9064-C4772242C7C5}" destId="{ED4DCEDA-3457-4152-98C7-FEA5E210D99A}" srcOrd="0" destOrd="0" presId="urn:microsoft.com/office/officeart/2005/8/layout/vList2#1"/>
  </dgm:cxnLst>
  <dgm:bg/>
  <dgm:whole/>
</dgm:dataModel>
</file>

<file path=ppt/diagrams/data20.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1"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11"/>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12"/>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AD52FFF4-AFEA-41DE-AC02-3523B1F5FB2B}" type="presOf" srcId="{E40ECFC3-6F1A-4FE1-9064-C4772242C7C5}" destId="{ED4DCEDA-3457-4152-98C7-FEA5E210D99A}" srcOrd="0" destOrd="0" presId="urn:microsoft.com/office/officeart/2005/8/layout/vList2#12"/>
  </dgm:cxnLst>
  <dgm:bg/>
  <dgm:whole/>
</dgm:dataModel>
</file>

<file path=ppt/diagrams/data23.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96B87612-8071-4846-919E-5E4A159C24B8}" type="presOf" srcId="{E40ECFC3-6F1A-4FE1-9064-C4772242C7C5}" destId="{ED4DCEDA-3457-4152-98C7-FEA5E210D99A}" srcOrd="0" destOrd="0" presId="urn:microsoft.com/office/officeart/2005/8/layout/vList2#12"/>
  </dgm:cxnLst>
  <dgm:bg/>
  <dgm:whole/>
</dgm:dataModel>
</file>

<file path=ppt/diagrams/data24.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20038BC6-AB7D-4BAF-95A3-C2B3AD600AEA}" type="presOf" srcId="{E40ECFC3-6F1A-4FE1-9064-C4772242C7C5}" destId="{ED4DCEDA-3457-4152-98C7-FEA5E210D99A}" srcOrd="0" destOrd="0" presId="urn:microsoft.com/office/officeart/2005/8/layout/vList2#12"/>
  </dgm:cxnLst>
  <dgm:bg/>
  <dgm:whole/>
</dgm:dataModel>
</file>

<file path=ppt/diagrams/data25.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2"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D2B4DAAA-A441-4CE1-B138-E3D7F842FED3}" type="presOf" srcId="{E40ECFC3-6F1A-4FE1-9064-C4772242C7C5}" destId="{ED4DCEDA-3457-4152-98C7-FEA5E210D99A}" srcOrd="0" destOrd="0" presId="urn:microsoft.com/office/officeart/2005/8/layout/vList2#12"/>
  </dgm:cxnLst>
  <dgm:bg/>
  <dgm:whole/>
</dgm:dataModel>
</file>

<file path=ppt/diagrams/data26.xml><?xml version="1.0" encoding="utf-8"?>
<dgm:dataModel xmlns:dgm="http://schemas.openxmlformats.org/drawingml/2006/diagram" xmlns:a="http://schemas.openxmlformats.org/drawingml/2006/main">
  <dgm:ptLst>
    <dgm:pt modelId="{E40ECFC3-6F1A-4FE1-9064-C4772242C7C5}" type="doc">
      <dgm:prSet loTypeId="urn:microsoft.com/office/officeart/2005/8/layout/vList2#13"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13"/>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0ECFC3-6F1A-4FE1-9064-C4772242C7C5}" type="doc">
      <dgm:prSet loTypeId="urn:microsoft.com/office/officeart/2005/8/layout/vList2#2" loCatId="list" qsTypeId="urn:microsoft.com/office/officeart/2005/8/quickstyle/simple1#1" qsCatId="simple" csTypeId="urn:microsoft.com/office/officeart/2005/8/colors/accent1_2#3" csCatId="accent1" phldr="1"/>
      <dgm:spPr/>
      <dgm:t>
        <a:bodyPr/>
        <a:lstStyle/>
        <a:p>
          <a:endParaRPr lang="zh-CN" altLang="en-US"/>
        </a:p>
      </dgm:t>
    </dgm:pt>
    <dgm:pt modelId="{4C81A8A7-18F9-4064-8CBB-7C9883FC7DF8}">
      <dgm:prSet custT="1"/>
      <dgm:spPr>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algn="ctr" rtl="0"/>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gm:t>
    </dgm:pt>
    <dgm:pt modelId="{7FBED3F3-FF67-4D53-88AF-383930AB83D3}" type="parTrans" cxnId="{4D432C70-EE38-4CE0-9033-3FCD055D7464}">
      <dgm:prSet/>
      <dgm:spPr/>
      <dgm:t>
        <a:bodyPr/>
        <a:lstStyle/>
        <a:p>
          <a:endParaRPr lang="zh-CN" altLang="en-US"/>
        </a:p>
      </dgm:t>
    </dgm:pt>
    <dgm:pt modelId="{91E6E202-2B49-48C4-8EAC-14C60C48AF5E}" type="sibTrans" cxnId="{4D432C70-EE38-4CE0-9033-3FCD055D7464}">
      <dgm:prSet/>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 modelId="{4BBBECA1-4CD0-4E19-8FCC-0869F34A65BB}" type="pres">
      <dgm:prSet presAssocID="{4C81A8A7-18F9-4064-8CBB-7C9883FC7DF8}" presName="parentText" presStyleLbl="node1" presStyleIdx="0" presStyleCnt="1" custScaleX="100000" custScaleY="65827" custLinFactNeighborX="834" custLinFactNeighborY="30974">
        <dgm:presLayoutVars>
          <dgm:chMax val="0"/>
          <dgm:bulletEnabled val="1"/>
        </dgm:presLayoutVars>
      </dgm:prSet>
      <dgm:spPr/>
      <dgm:t>
        <a:bodyPr/>
        <a:lstStyle/>
        <a:p>
          <a:endParaRPr lang="zh-CN" altLang="en-US"/>
        </a:p>
      </dgm:t>
    </dgm:pt>
  </dgm:ptLst>
  <dgm:cxnLst>
    <dgm:cxn modelId="{353ED539-3013-44BB-86D3-539C86898FF5}" type="presOf" srcId="{4C81A8A7-18F9-4064-8CBB-7C9883FC7DF8}" destId="{4BBBECA1-4CD0-4E19-8FCC-0869F34A65BB}" srcOrd="0" destOrd="0" presId="urn:microsoft.com/office/officeart/2005/8/layout/vList2#2"/>
    <dgm:cxn modelId="{4D432C70-EE38-4CE0-9033-3FCD055D7464}" srcId="{E40ECFC3-6F1A-4FE1-9064-C4772242C7C5}" destId="{4C81A8A7-18F9-4064-8CBB-7C9883FC7DF8}" srcOrd="0" destOrd="0" parTransId="{7FBED3F3-FF67-4D53-88AF-383930AB83D3}" sibTransId="{91E6E202-2B49-48C4-8EAC-14C60C48AF5E}"/>
    <dgm:cxn modelId="{BFD8BCB7-2281-4EFA-BC64-327EB58BDA57}" type="presOf" srcId="{E40ECFC3-6F1A-4FE1-9064-C4772242C7C5}" destId="{ED4DCEDA-3457-4152-98C7-FEA5E210D99A}" srcOrd="0" destOrd="0" presId="urn:microsoft.com/office/officeart/2005/8/layout/vList2#2"/>
    <dgm:cxn modelId="{02530EF5-5F72-4480-BCF2-48114B750ECE}" type="presParOf" srcId="{ED4DCEDA-3457-4152-98C7-FEA5E210D99A}" destId="{4BBBECA1-4CD0-4E19-8FCC-0869F34A65BB}" srcOrd="0" destOrd="0" presId="urn:microsoft.com/office/officeart/2005/8/layout/vList2#2"/>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0ECFC3-6F1A-4FE1-9064-C4772242C7C5}" type="doc">
      <dgm:prSet loTypeId="urn:microsoft.com/office/officeart/2005/8/layout/vList2#3"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3"/>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40ECFC3-6F1A-4FE1-9064-C4772242C7C5}" type="doc">
      <dgm:prSet loTypeId="urn:microsoft.com/office/officeart/2005/8/layout/vList2#4"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4"/>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40ECFC3-6F1A-4FE1-9064-C4772242C7C5}" type="doc">
      <dgm:prSet loTypeId="urn:microsoft.com/office/officeart/2005/8/layout/vList2#5"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5"/>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40ECFC3-6F1A-4FE1-9064-C4772242C7C5}" type="doc">
      <dgm:prSet loTypeId="urn:microsoft.com/office/officeart/2005/8/layout/vList2#6"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6"/>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C5A64E9D-46CE-4ABC-8D6F-D1624C85640A}" type="presOf" srcId="{E40ECFC3-6F1A-4FE1-9064-C4772242C7C5}" destId="{ED4DCEDA-3457-4152-98C7-FEA5E210D99A}" srcOrd="0" destOrd="0" presId="urn:microsoft.com/office/officeart/2005/8/layout/vList2#7"/>
  </dgm:cxnLst>
  <dgm:bg/>
  <dgm:whole/>
  <dgm:extLst>
    <a:ext uri="http://schemas.microsoft.com/office/drawing/2008/diagram">
      <dsp:dataModelExt xmlns="" xmlns:dsp="http://schemas.microsoft.com/office/drawing/2008/diagram" relId="rId5"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40ECFC3-6F1A-4FE1-9064-C4772242C7C5}" type="doc">
      <dgm:prSet loTypeId="urn:microsoft.com/office/officeart/2005/8/layout/vList2#7" loCatId="list" qsTypeId="urn:microsoft.com/office/officeart/2005/8/quickstyle/simple1#1" qsCatId="simple" csTypeId="urn:microsoft.com/office/officeart/2005/8/colors/accent1_2#3" csCatId="accent1" phldr="1"/>
      <dgm:spPr/>
      <dgm:t>
        <a:bodyPr/>
        <a:lstStyle/>
        <a:p>
          <a:endParaRPr lang="zh-CN" altLang="en-US"/>
        </a:p>
      </dgm:t>
    </dgm:pt>
    <dgm:pt modelId="{ED4DCEDA-3457-4152-98C7-FEA5E210D99A}" type="pres">
      <dgm:prSet presAssocID="{E40ECFC3-6F1A-4FE1-9064-C4772242C7C5}" presName="linear" presStyleCnt="0">
        <dgm:presLayoutVars>
          <dgm:animLvl val="lvl"/>
          <dgm:resizeHandles val="exact"/>
        </dgm:presLayoutVars>
      </dgm:prSet>
      <dgm:spPr/>
      <dgm:t>
        <a:bodyPr/>
        <a:lstStyle/>
        <a:p>
          <a:endParaRPr lang="zh-CN" altLang="en-US"/>
        </a:p>
      </dgm:t>
    </dgm:pt>
  </dgm:ptLst>
  <dgm:cxnLst>
    <dgm:cxn modelId="{5DFE7D45-A0D4-4B74-A56F-0BB642491C0D}" type="presOf" srcId="{E40ECFC3-6F1A-4FE1-9064-C4772242C7C5}" destId="{ED4DCEDA-3457-4152-98C7-FEA5E210D99A}" srcOrd="0" destOrd="0" presId="urn:microsoft.com/office/officeart/2005/8/layout/vList2#7"/>
  </dgm:cxnLst>
  <dgm:bg/>
  <dgm:whole/>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10.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1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1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1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5.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6.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7.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8.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drawing9.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251860" cy="1428760"/>
        <a:chOff x="0" y="0"/>
        <a:chExt cx="1251860" cy="1428760"/>
      </a:xfrm>
    </dsp:grpSpPr>
    <dsp:sp modelId="{4BBBECA1-4CD0-4E19-8FCC-0869F34A65BB}">
      <dsp:nvSpPr>
        <dsp:cNvPr id="3" name="圆角矩形 2"/>
        <dsp:cNvSpPr/>
      </dsp:nvSpPr>
      <dsp:spPr bwMode="white">
        <a:xfrm>
          <a:off x="0" y="627777"/>
          <a:ext cx="1251860" cy="800983"/>
        </a:xfrm>
        <a:prstGeom prst="round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sp:spPr>
      <dsp:style>
        <a:lnRef idx="2">
          <a:schemeClr val="lt1"/>
        </a:lnRef>
        <a:fillRef idx="1">
          <a:schemeClr val="accent1"/>
        </a:fillRef>
        <a:effectRef idx="0">
          <a:scrgbClr r="0" g="0" b="0"/>
        </a:effectRef>
        <a:fontRef idx="minor">
          <a:schemeClr val="lt1"/>
        </a:fontRef>
      </dsp:style>
      <dsp:txBody>
        <a:bodyPr lIns="76200" tIns="76200" rIns="76200" bIns="76200" anchor="ctr"/>
        <a:lstStyle>
          <a:lvl1pPr algn="l">
            <a:defRPr sz="6300"/>
          </a:lvl1pPr>
          <a:lvl2pPr marL="285750" indent="-285750" algn="l">
            <a:defRPr sz="4900"/>
          </a:lvl2pPr>
          <a:lvl3pPr marL="571500" indent="-285750" algn="l">
            <a:defRPr sz="4900"/>
          </a:lvl3pPr>
          <a:lvl4pPr marL="857250" indent="-285750" algn="l">
            <a:defRPr sz="4900"/>
          </a:lvl4pPr>
          <a:lvl5pPr marL="1143000" indent="-285750" algn="l">
            <a:defRPr sz="4900"/>
          </a:lvl5pPr>
          <a:lvl6pPr marL="1428750" indent="-285750" algn="l">
            <a:defRPr sz="4900"/>
          </a:lvl6pPr>
          <a:lvl7pPr marL="1714500" indent="-285750" algn="l">
            <a:defRPr sz="4900"/>
          </a:lvl7pPr>
          <a:lvl8pPr marL="2000250" indent="-285750" algn="l">
            <a:defRPr sz="4900"/>
          </a:lvl8pPr>
          <a:lvl9pPr marL="2286000" indent="-285750" algn="l">
            <a:defRPr sz="4900"/>
          </a:lvl9pPr>
        </a:lstStyle>
        <a:p>
          <a:pPr lvl="0" algn="ctr" rtl="0">
            <a:lnSpc>
              <a:spcPct val="100000"/>
            </a:lnSpc>
            <a:spcBef>
              <a:spcPct val="0"/>
            </a:spcBef>
            <a:spcAft>
              <a:spcPct val="35000"/>
            </a:spcAft>
          </a:pPr>
          <a:r>
            <a:rPr lang="zh-CN" altLang="en-US" sz="2000" b="1" dirty="0" smtClean="0">
              <a:latin typeface="黑体" panose="02010609060101010101" pitchFamily="49" charset="-122"/>
              <a:ea typeface="黑体" panose="02010609060101010101" pitchFamily="49" charset="-122"/>
            </a:rPr>
            <a:t>五步法</a:t>
          </a:r>
          <a:endParaRPr lang="zh-CN" sz="2000" b="1" dirty="0">
            <a:latin typeface="黑体" panose="02010609060101010101" pitchFamily="49" charset="-122"/>
            <a:ea typeface="黑体" panose="02010609060101010101" pitchFamily="49" charset="-122"/>
          </a:endParaRPr>
        </a:p>
      </dsp:txBody>
      <dsp:txXfrm>
        <a:off x="0" y="627777"/>
        <a:ext cx="1251860" cy="800983"/>
      </dsp:txXfrm>
    </dsp:sp>
  </dsp:spTree>
</dsp:drawing>
</file>

<file path=ppt/diagrams/layout1.xml><?xml version="1.0" encoding="utf-8"?>
<dgm:layoutDef xmlns:dgm="http://schemas.openxmlformats.org/drawingml/2006/diagram" xmlns:a="http://schemas.openxmlformats.org/drawingml/2006/main" uniqueId="urn:microsoft.com/office/officeart/2005/8/layout/vList2#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8">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9">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9">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9">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10">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1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1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1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1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1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1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13">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3">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4">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5">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6">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7">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D0E4ADC1-C44D-4797-835A-CBFF47B50DF4}" type="datetimeFigureOut">
              <a:rPr lang="zh-CN" altLang="en-US"/>
              <a:pPr>
                <a:defRPr/>
              </a:pPr>
              <a:t>2022/7/11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eaLnBrk="1" hangingPunct="1">
              <a:defRPr sz="1200">
                <a:latin typeface="Calibri" panose="020F0502020204030204" pitchFamily="34" charset="0"/>
                <a:ea typeface="宋体" panose="02010600030101010101" pitchFamily="2" charset="-122"/>
              </a:defRPr>
            </a:lvl1pPr>
          </a:lstStyle>
          <a:p>
            <a:pPr>
              <a:defRPr/>
            </a:pPr>
            <a:fld id="{04FF1678-268B-4C90-8B36-84094ED08A12}"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601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dirty="0"/>
          </a:p>
        </p:txBody>
      </p:sp>
      <p:sp>
        <p:nvSpPr>
          <p:cNvPr id="8602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93790908-843B-4B24-8E5D-8288DEA574BF}" type="slidenum">
              <a:rPr lang="zh-CN" altLang="en-US" smtClean="0">
                <a:ea typeface="微软雅黑" panose="020B0503020204020204" pitchFamily="34" charset="-122"/>
              </a:rPr>
              <a:pPr/>
              <a:t>2</a:t>
            </a:fld>
            <a:endParaRPr lang="en-US" altLang="zh-CN">
              <a:ea typeface="微软雅黑" panose="020B0503020204020204" pitchFamily="3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10</a:t>
            </a:fld>
            <a:endParaRPr lang="en-US" altLang="zh-CN">
              <a:ea typeface="微软雅黑" panose="020B0503020204020204"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11</a:t>
            </a:fld>
            <a:endParaRPr lang="en-US" altLang="zh-CN">
              <a:ea typeface="微软雅黑" panose="020B0503020204020204" pitchFamily="34"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12</a:t>
            </a:fld>
            <a:endParaRPr lang="en-US" altLang="zh-CN">
              <a:ea typeface="微软雅黑" panose="020B0503020204020204" pitchFamily="34"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13</a:t>
            </a:fld>
            <a:endParaRPr lang="en-US" altLang="zh-CN">
              <a:ea typeface="微软雅黑" panose="020B0503020204020204" pitchFamily="34"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14</a:t>
            </a:fld>
            <a:endParaRPr lang="en-US" altLang="zh-CN">
              <a:ea typeface="微软雅黑" panose="020B0503020204020204" pitchFamily="34"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 xmlns:a14="http://schemas.microsoft.com/office/drawing/2010/main">
                <a:solidFill>
                  <a:srgbClr val="FFFFFF"/>
                </a:solidFill>
              </a14:hiddenFill>
            </a:ext>
          </a:extLst>
        </p:spPr>
      </p:sp>
      <p:sp>
        <p:nvSpPr>
          <p:cNvPr id="87043"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a:p>
        </p:txBody>
      </p:sp>
      <p:sp>
        <p:nvSpPr>
          <p:cNvPr id="87044"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黑体" panose="02010609060101010101" pitchFamily="49" charset="-122"/>
              </a:defRPr>
            </a:lvl1pPr>
            <a:lvl2pPr marL="742950" indent="-285750">
              <a:defRPr>
                <a:solidFill>
                  <a:schemeClr val="tx1"/>
                </a:solidFill>
                <a:latin typeface="Arial" panose="020B0604020202020204" pitchFamily="34" charset="0"/>
                <a:ea typeface="黑体" panose="02010609060101010101" pitchFamily="49" charset="-122"/>
              </a:defRPr>
            </a:lvl2pPr>
            <a:lvl3pPr marL="1143000" indent="-228600">
              <a:defRPr>
                <a:solidFill>
                  <a:schemeClr val="tx1"/>
                </a:solidFill>
                <a:latin typeface="Arial" panose="020B0604020202020204" pitchFamily="34" charset="0"/>
                <a:ea typeface="黑体" panose="02010609060101010101" pitchFamily="49" charset="-122"/>
              </a:defRPr>
            </a:lvl3pPr>
            <a:lvl4pPr marL="1600200" indent="-228600">
              <a:defRPr>
                <a:solidFill>
                  <a:schemeClr val="tx1"/>
                </a:solidFill>
                <a:latin typeface="Arial" panose="020B0604020202020204" pitchFamily="34" charset="0"/>
                <a:ea typeface="黑体" panose="02010609060101010101" pitchFamily="49" charset="-122"/>
              </a:defRPr>
            </a:lvl4pPr>
            <a:lvl5pPr marL="2057400" indent="-228600">
              <a:defRPr>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黑体" panose="02010609060101010101" pitchFamily="49" charset="-122"/>
              </a:defRPr>
            </a:lvl9pPr>
          </a:lstStyle>
          <a:p>
            <a:fld id="{A5A67B96-96C0-47A5-80C9-4BAEF5A70163}" type="slidenum">
              <a:rPr lang="zh-CN" altLang="en-US" smtClean="0">
                <a:ea typeface="微软雅黑" panose="020B0503020204020204" pitchFamily="34" charset="-122"/>
              </a:rPr>
              <a:pPr/>
              <a:t>15</a:t>
            </a:fld>
            <a:endParaRPr lang="en-US" altLang="zh-CN">
              <a:ea typeface="微软雅黑" panose="020B0503020204020204" pitchFamily="34"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p:nvPr/>
        </p:nvGrpSpPr>
        <p:grpSpPr bwMode="auto">
          <a:xfrm>
            <a:off x="0" y="2438400"/>
            <a:ext cx="9009063" cy="1052513"/>
            <a:chOff x="0" y="1536"/>
            <a:chExt cx="5675" cy="663"/>
          </a:xfrm>
        </p:grpSpPr>
        <p:grpSp>
          <p:nvGrpSpPr>
            <p:cNvPr id="5" name="Group 3"/>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grpSp>
          <p:nvGrpSpPr>
            <p:cNvPr id="6" name="Group 6"/>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ln>
          </p:spPr>
          <p:txBody>
            <a:bodyPr wrap="none" anchor="ctr"/>
            <a:lstStyle/>
            <a:p>
              <a:pPr eaLnBrk="1" hangingPunct="1">
                <a:defRPr/>
              </a:pPr>
              <a:endParaRPr lang="zh-CN" altLang="en-US">
                <a:ea typeface="宋体" panose="02010600030101010101" pitchFamily="2" charset="-122"/>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ln>
          </p:spPr>
          <p:txBody>
            <a:bodyPr wrap="none" anchor="ctr"/>
            <a:lstStyle/>
            <a:p>
              <a:pPr eaLnBrk="1" hangingPunct="1">
                <a:defRPr/>
              </a:pPr>
              <a:endParaRPr lang="zh-CN" altLang="en-US">
                <a:ea typeface="宋体" panose="02010600030101010101" pitchFamily="2" charset="-122"/>
              </a:endParaRPr>
            </a:p>
          </p:txBody>
        </p:sp>
      </p:grpSp>
      <p:sp>
        <p:nvSpPr>
          <p:cNvPr id="81932" name="Rectangle 12"/>
          <p:cNvSpPr>
            <a:spLocks noGrp="1" noChangeArrowheads="1"/>
          </p:cNvSpPr>
          <p:nvPr>
            <p:ph type="ctrTitle"/>
          </p:nvPr>
        </p:nvSpPr>
        <p:spPr>
          <a:xfrm>
            <a:off x="990600" y="1676400"/>
            <a:ext cx="7772400" cy="1462088"/>
          </a:xfrm>
        </p:spPr>
        <p:txBody>
          <a:bodyPr/>
          <a:lstStyle>
            <a:lvl1pPr>
              <a:defRPr/>
            </a:lvl1pPr>
          </a:lstStyle>
          <a:p>
            <a:r>
              <a:rPr lang="zh-CN" altLang="en-US"/>
              <a:t>单击此处编辑母版标题样式</a:t>
            </a:r>
          </a:p>
        </p:txBody>
      </p:sp>
      <p:sp>
        <p:nvSpPr>
          <p:cNvPr id="81933" name="Rectangle 13"/>
          <p:cNvSpPr>
            <a:spLocks noGrp="1" noChangeArrowheads="1"/>
          </p:cNvSpPr>
          <p:nvPr>
            <p:ph type="subTitle" idx="1"/>
          </p:nvPr>
        </p:nvSpPr>
        <p:spPr>
          <a:xfrm>
            <a:off x="1371600" y="3886200"/>
            <a:ext cx="6400800" cy="1752600"/>
          </a:xfrm>
        </p:spPr>
        <p:txBody>
          <a:bodyPr/>
          <a:lstStyle>
            <a:lvl1pPr marL="0" indent="0" algn="ctr">
              <a:buFont typeface="Wingdings" panose="05000000000000000000" pitchFamily="2" charset="2"/>
              <a:buNone/>
              <a:defRPr/>
            </a:lvl1pPr>
          </a:lstStyle>
          <a:p>
            <a:r>
              <a:rPr lang="zh-CN" altLang="en-US"/>
              <a:t>单击此处编辑母版副标题样式</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fld id="{92AC5E7A-3AFC-4DD4-8EF2-5DF7EAEDA91C}" type="datetimeFigureOut">
              <a:rPr lang="zh-CN" altLang="en-US"/>
              <a:pPr>
                <a:defRPr/>
              </a:pPr>
              <a:t>2022/7/11</a:t>
            </a:fld>
            <a:endParaRPr lang="en-US" altLang="zh-CN"/>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ltLang="zh-CN"/>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A14ECD24-8448-4FAE-A016-DBA7CD04E89E}" type="slidenum">
              <a:rPr lang="zh-CN" altLang="en-US"/>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1"/>
          <p:cNvSpPr>
            <a:spLocks noGrp="1" noChangeArrowheads="1"/>
          </p:cNvSpPr>
          <p:nvPr>
            <p:ph type="dt" sz="half" idx="10"/>
          </p:nvPr>
        </p:nvSpPr>
        <p:spPr/>
        <p:txBody>
          <a:bodyPr/>
          <a:lstStyle>
            <a:lvl1pPr>
              <a:defRPr/>
            </a:lvl1pPr>
          </a:lstStyle>
          <a:p>
            <a:pPr>
              <a:defRPr/>
            </a:pPr>
            <a:fld id="{EE13A2BC-2517-4175-AE4F-678F3A514AED}" type="datetimeFigureOut">
              <a:rPr lang="zh-CN" altLang="en-US"/>
              <a:pPr>
                <a:defRPr/>
              </a:pPr>
              <a:t>2022/7/11</a:t>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6DD27827-B6C8-497A-AE6F-1BDE18B336D1}" type="slidenum">
              <a:rPr lang="zh-CN" altLang="en-US"/>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004050" y="214313"/>
            <a:ext cx="1951038" cy="59182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150938" y="214313"/>
            <a:ext cx="5700712" cy="59182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1"/>
          <p:cNvSpPr>
            <a:spLocks noGrp="1" noChangeArrowheads="1"/>
          </p:cNvSpPr>
          <p:nvPr>
            <p:ph type="dt" sz="half" idx="10"/>
          </p:nvPr>
        </p:nvSpPr>
        <p:spPr/>
        <p:txBody>
          <a:bodyPr/>
          <a:lstStyle>
            <a:lvl1pPr>
              <a:defRPr/>
            </a:lvl1pPr>
          </a:lstStyle>
          <a:p>
            <a:pPr>
              <a:defRPr/>
            </a:pPr>
            <a:fld id="{FDE05C4C-8A12-46D0-B63C-501A8F799560}" type="datetimeFigureOut">
              <a:rPr lang="zh-CN" altLang="en-US"/>
              <a:pPr>
                <a:defRPr/>
              </a:pPr>
              <a:t>2022/7/11</a:t>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87473D2A-1091-450B-95E5-BA0759EC5CD6}" type="slidenum">
              <a:rPr lang="zh-CN" altLang="en-US"/>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11"/>
          <p:cNvSpPr>
            <a:spLocks noGrp="1" noChangeArrowheads="1"/>
          </p:cNvSpPr>
          <p:nvPr>
            <p:ph type="dt" sz="half" idx="10"/>
          </p:nvPr>
        </p:nvSpPr>
        <p:spPr/>
        <p:txBody>
          <a:bodyPr/>
          <a:lstStyle>
            <a:lvl1pPr>
              <a:defRPr/>
            </a:lvl1pPr>
          </a:lstStyle>
          <a:p>
            <a:pPr>
              <a:defRPr/>
            </a:pPr>
            <a:fld id="{1F8B290D-3FB4-401B-9EDD-D30DA07638A0}" type="datetimeFigureOut">
              <a:rPr lang="zh-CN" altLang="en-US"/>
              <a:pPr>
                <a:defRPr/>
              </a:pPr>
              <a:t>2022/7/11</a:t>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59BEBFA6-B836-4E92-B9F3-A3F6E7C3E10E}" type="slidenum">
              <a:rPr lang="zh-CN" altLang="en-US"/>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11"/>
          <p:cNvSpPr>
            <a:spLocks noGrp="1" noChangeArrowheads="1"/>
          </p:cNvSpPr>
          <p:nvPr>
            <p:ph type="dt" sz="half" idx="10"/>
          </p:nvPr>
        </p:nvSpPr>
        <p:spPr/>
        <p:txBody>
          <a:bodyPr/>
          <a:lstStyle>
            <a:lvl1pPr>
              <a:defRPr/>
            </a:lvl1pPr>
          </a:lstStyle>
          <a:p>
            <a:pPr>
              <a:defRPr/>
            </a:pPr>
            <a:fld id="{EDC6912F-55F2-4DFA-AB72-92DB2512BD13}" type="datetimeFigureOut">
              <a:rPr lang="zh-CN" altLang="en-US"/>
              <a:pPr>
                <a:defRPr/>
              </a:pPr>
              <a:t>2022/7/11</a:t>
            </a:fld>
            <a:endParaRPr lang="en-US" altLang="zh-CN"/>
          </a:p>
        </p:txBody>
      </p:sp>
      <p:sp>
        <p:nvSpPr>
          <p:cNvPr id="5" name="Rectangle 12"/>
          <p:cNvSpPr>
            <a:spLocks noGrp="1" noChangeArrowheads="1"/>
          </p:cNvSpPr>
          <p:nvPr>
            <p:ph type="ftr" sz="quarter" idx="11"/>
          </p:nvPr>
        </p:nvSpPr>
        <p:spPr/>
        <p:txBody>
          <a:bodyPr/>
          <a:lstStyle>
            <a:lvl1pPr>
              <a:defRPr/>
            </a:lvl1pPr>
          </a:lstStyle>
          <a:p>
            <a:pPr>
              <a:defRPr/>
            </a:pPr>
            <a:endParaRPr lang="en-US" altLang="zh-CN"/>
          </a:p>
        </p:txBody>
      </p:sp>
      <p:sp>
        <p:nvSpPr>
          <p:cNvPr id="6" name="Rectangle 13"/>
          <p:cNvSpPr>
            <a:spLocks noGrp="1" noChangeArrowheads="1"/>
          </p:cNvSpPr>
          <p:nvPr>
            <p:ph type="sldNum" sz="quarter" idx="12"/>
          </p:nvPr>
        </p:nvSpPr>
        <p:spPr/>
        <p:txBody>
          <a:bodyPr/>
          <a:lstStyle>
            <a:lvl1pPr>
              <a:defRPr/>
            </a:lvl1pPr>
          </a:lstStyle>
          <a:p>
            <a:pPr>
              <a:defRPr/>
            </a:pPr>
            <a:fld id="{A6710EB1-F4DF-423E-80F4-71200B9B2FFA}" type="slidenum">
              <a:rPr lang="zh-CN" altLang="en-US"/>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11"/>
          <p:cNvSpPr>
            <a:spLocks noGrp="1" noChangeArrowheads="1"/>
          </p:cNvSpPr>
          <p:nvPr>
            <p:ph type="dt" sz="half" idx="10"/>
          </p:nvPr>
        </p:nvSpPr>
        <p:spPr/>
        <p:txBody>
          <a:bodyPr/>
          <a:lstStyle>
            <a:lvl1pPr>
              <a:defRPr/>
            </a:lvl1pPr>
          </a:lstStyle>
          <a:p>
            <a:pPr>
              <a:defRPr/>
            </a:pPr>
            <a:fld id="{38848A0F-706B-4725-829D-8D9A60CB5C9C}" type="datetimeFigureOut">
              <a:rPr lang="zh-CN" altLang="en-US"/>
              <a:pPr>
                <a:defRPr/>
              </a:pPr>
              <a:t>2022/7/11</a:t>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EE691871-6B68-4526-A6AA-E874CD5CC153}" type="slidenum">
              <a:rPr lang="zh-CN" altLang="en-US"/>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11"/>
          <p:cNvSpPr>
            <a:spLocks noGrp="1" noChangeArrowheads="1"/>
          </p:cNvSpPr>
          <p:nvPr>
            <p:ph type="dt" sz="half" idx="10"/>
          </p:nvPr>
        </p:nvSpPr>
        <p:spPr/>
        <p:txBody>
          <a:bodyPr/>
          <a:lstStyle>
            <a:lvl1pPr>
              <a:defRPr/>
            </a:lvl1pPr>
          </a:lstStyle>
          <a:p>
            <a:pPr>
              <a:defRPr/>
            </a:pPr>
            <a:fld id="{0A92B3AA-08E5-4365-B70A-82A3DE3D8526}" type="datetimeFigureOut">
              <a:rPr lang="zh-CN" altLang="en-US"/>
              <a:pPr>
                <a:defRPr/>
              </a:pPr>
              <a:t>2022/7/11</a:t>
            </a:fld>
            <a:endParaRPr lang="en-US" altLang="zh-CN"/>
          </a:p>
        </p:txBody>
      </p:sp>
      <p:sp>
        <p:nvSpPr>
          <p:cNvPr id="8" name="Rectangle 12"/>
          <p:cNvSpPr>
            <a:spLocks noGrp="1" noChangeArrowheads="1"/>
          </p:cNvSpPr>
          <p:nvPr>
            <p:ph type="ftr" sz="quarter" idx="11"/>
          </p:nvPr>
        </p:nvSpPr>
        <p:spPr/>
        <p:txBody>
          <a:bodyPr/>
          <a:lstStyle>
            <a:lvl1pPr>
              <a:defRPr/>
            </a:lvl1pPr>
          </a:lstStyle>
          <a:p>
            <a:pPr>
              <a:defRPr/>
            </a:pPr>
            <a:endParaRPr lang="en-US" altLang="zh-CN"/>
          </a:p>
        </p:txBody>
      </p:sp>
      <p:sp>
        <p:nvSpPr>
          <p:cNvPr id="9" name="Rectangle 13"/>
          <p:cNvSpPr>
            <a:spLocks noGrp="1" noChangeArrowheads="1"/>
          </p:cNvSpPr>
          <p:nvPr>
            <p:ph type="sldNum" sz="quarter" idx="12"/>
          </p:nvPr>
        </p:nvSpPr>
        <p:spPr/>
        <p:txBody>
          <a:bodyPr/>
          <a:lstStyle>
            <a:lvl1pPr>
              <a:defRPr/>
            </a:lvl1pPr>
          </a:lstStyle>
          <a:p>
            <a:pPr>
              <a:defRPr/>
            </a:pPr>
            <a:fld id="{50B9BCBC-336F-4B09-A180-C604E308132C}" type="slidenum">
              <a:rPr lang="zh-CN" altLang="en-US"/>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11"/>
          <p:cNvSpPr>
            <a:spLocks noGrp="1" noChangeArrowheads="1"/>
          </p:cNvSpPr>
          <p:nvPr>
            <p:ph type="dt" sz="half" idx="10"/>
          </p:nvPr>
        </p:nvSpPr>
        <p:spPr/>
        <p:txBody>
          <a:bodyPr/>
          <a:lstStyle>
            <a:lvl1pPr>
              <a:defRPr/>
            </a:lvl1pPr>
          </a:lstStyle>
          <a:p>
            <a:pPr>
              <a:defRPr/>
            </a:pPr>
            <a:fld id="{D231580D-3CB1-4FFF-8F40-E75EBA0E0FD2}" type="datetimeFigureOut">
              <a:rPr lang="zh-CN" altLang="en-US"/>
              <a:pPr>
                <a:defRPr/>
              </a:pPr>
              <a:t>2022/7/11</a:t>
            </a:fld>
            <a:endParaRPr lang="en-US" altLang="zh-CN"/>
          </a:p>
        </p:txBody>
      </p:sp>
      <p:sp>
        <p:nvSpPr>
          <p:cNvPr id="4" name="Rectangle 12"/>
          <p:cNvSpPr>
            <a:spLocks noGrp="1" noChangeArrowheads="1"/>
          </p:cNvSpPr>
          <p:nvPr>
            <p:ph type="ftr" sz="quarter" idx="11"/>
          </p:nvPr>
        </p:nvSpPr>
        <p:spPr/>
        <p:txBody>
          <a:bodyPr/>
          <a:lstStyle>
            <a:lvl1pPr>
              <a:defRPr/>
            </a:lvl1pPr>
          </a:lstStyle>
          <a:p>
            <a:pPr>
              <a:defRPr/>
            </a:pPr>
            <a:endParaRPr lang="en-US" altLang="zh-CN"/>
          </a:p>
        </p:txBody>
      </p:sp>
      <p:sp>
        <p:nvSpPr>
          <p:cNvPr id="5" name="Rectangle 13"/>
          <p:cNvSpPr>
            <a:spLocks noGrp="1" noChangeArrowheads="1"/>
          </p:cNvSpPr>
          <p:nvPr>
            <p:ph type="sldNum" sz="quarter" idx="12"/>
          </p:nvPr>
        </p:nvSpPr>
        <p:spPr/>
        <p:txBody>
          <a:bodyPr/>
          <a:lstStyle>
            <a:lvl1pPr>
              <a:defRPr/>
            </a:lvl1pPr>
          </a:lstStyle>
          <a:p>
            <a:pPr>
              <a:defRPr/>
            </a:pPr>
            <a:fld id="{93028B41-3EC1-403A-936B-FA6AC135B2D6}" type="slidenum">
              <a:rPr lang="zh-CN" altLang="en-US"/>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p:txBody>
          <a:bodyPr/>
          <a:lstStyle>
            <a:lvl1pPr>
              <a:defRPr/>
            </a:lvl1pPr>
          </a:lstStyle>
          <a:p>
            <a:pPr>
              <a:defRPr/>
            </a:pPr>
            <a:fld id="{C40C7338-BDAB-4396-882E-2E7F039188AB}" type="datetimeFigureOut">
              <a:rPr lang="zh-CN" altLang="en-US"/>
              <a:pPr>
                <a:defRPr/>
              </a:pPr>
              <a:t>2022/7/11</a:t>
            </a:fld>
            <a:endParaRPr lang="en-US" altLang="zh-CN"/>
          </a:p>
        </p:txBody>
      </p:sp>
      <p:sp>
        <p:nvSpPr>
          <p:cNvPr id="3" name="Rectangle 12"/>
          <p:cNvSpPr>
            <a:spLocks noGrp="1" noChangeArrowheads="1"/>
          </p:cNvSpPr>
          <p:nvPr>
            <p:ph type="ftr" sz="quarter" idx="11"/>
          </p:nvPr>
        </p:nvSpPr>
        <p:spPr/>
        <p:txBody>
          <a:bodyPr/>
          <a:lstStyle>
            <a:lvl1pPr>
              <a:defRPr/>
            </a:lvl1pPr>
          </a:lstStyle>
          <a:p>
            <a:pPr>
              <a:defRPr/>
            </a:pPr>
            <a:endParaRPr lang="en-US" altLang="zh-CN"/>
          </a:p>
        </p:txBody>
      </p:sp>
      <p:sp>
        <p:nvSpPr>
          <p:cNvPr id="4" name="Rectangle 13"/>
          <p:cNvSpPr>
            <a:spLocks noGrp="1" noChangeArrowheads="1"/>
          </p:cNvSpPr>
          <p:nvPr>
            <p:ph type="sldNum" sz="quarter" idx="12"/>
          </p:nvPr>
        </p:nvSpPr>
        <p:spPr/>
        <p:txBody>
          <a:bodyPr/>
          <a:lstStyle>
            <a:lvl1pPr>
              <a:defRPr/>
            </a:lvl1pPr>
          </a:lstStyle>
          <a:p>
            <a:pPr>
              <a:defRPr/>
            </a:pPr>
            <a:fld id="{645C86CA-88EC-4843-AD69-B5267A35B470}" type="slidenum">
              <a:rPr lang="zh-CN" altLang="en-US"/>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11"/>
          <p:cNvSpPr>
            <a:spLocks noGrp="1" noChangeArrowheads="1"/>
          </p:cNvSpPr>
          <p:nvPr>
            <p:ph type="dt" sz="half" idx="10"/>
          </p:nvPr>
        </p:nvSpPr>
        <p:spPr/>
        <p:txBody>
          <a:bodyPr/>
          <a:lstStyle>
            <a:lvl1pPr>
              <a:defRPr/>
            </a:lvl1pPr>
          </a:lstStyle>
          <a:p>
            <a:pPr>
              <a:defRPr/>
            </a:pPr>
            <a:fld id="{DD247E11-08C4-4607-A612-87BF7521FA05}" type="datetimeFigureOut">
              <a:rPr lang="zh-CN" altLang="en-US"/>
              <a:pPr>
                <a:defRPr/>
              </a:pPr>
              <a:t>2022/7/11</a:t>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C8CE1944-7848-4468-9E5D-07A04C9C9ACF}" type="slidenum">
              <a:rPr lang="zh-CN" altLang="en-US"/>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11"/>
          <p:cNvSpPr>
            <a:spLocks noGrp="1" noChangeArrowheads="1"/>
          </p:cNvSpPr>
          <p:nvPr>
            <p:ph type="dt" sz="half" idx="10"/>
          </p:nvPr>
        </p:nvSpPr>
        <p:spPr/>
        <p:txBody>
          <a:bodyPr/>
          <a:lstStyle>
            <a:lvl1pPr>
              <a:defRPr/>
            </a:lvl1pPr>
          </a:lstStyle>
          <a:p>
            <a:pPr>
              <a:defRPr/>
            </a:pPr>
            <a:fld id="{61A82B9F-4ED3-40E4-8CDA-E10E0501ECDD}" type="datetimeFigureOut">
              <a:rPr lang="zh-CN" altLang="en-US"/>
              <a:pPr>
                <a:defRPr/>
              </a:pPr>
              <a:t>2022/7/11</a:t>
            </a:fld>
            <a:endParaRPr lang="en-US" altLang="zh-CN"/>
          </a:p>
        </p:txBody>
      </p:sp>
      <p:sp>
        <p:nvSpPr>
          <p:cNvPr id="6" name="Rectangle 12"/>
          <p:cNvSpPr>
            <a:spLocks noGrp="1" noChangeArrowheads="1"/>
          </p:cNvSpPr>
          <p:nvPr>
            <p:ph type="ftr" sz="quarter" idx="11"/>
          </p:nvPr>
        </p:nvSpPr>
        <p:spPr/>
        <p:txBody>
          <a:bodyPr/>
          <a:lstStyle>
            <a:lvl1pPr>
              <a:defRPr/>
            </a:lvl1pPr>
          </a:lstStyle>
          <a:p>
            <a:pPr>
              <a:defRPr/>
            </a:pPr>
            <a:endParaRPr lang="en-US" altLang="zh-CN"/>
          </a:p>
        </p:txBody>
      </p:sp>
      <p:sp>
        <p:nvSpPr>
          <p:cNvPr id="7" name="Rectangle 13"/>
          <p:cNvSpPr>
            <a:spLocks noGrp="1" noChangeArrowheads="1"/>
          </p:cNvSpPr>
          <p:nvPr>
            <p:ph type="sldNum" sz="quarter" idx="12"/>
          </p:nvPr>
        </p:nvSpPr>
        <p:spPr/>
        <p:txBody>
          <a:bodyPr/>
          <a:lstStyle>
            <a:lvl1pPr>
              <a:defRPr/>
            </a:lvl1pPr>
          </a:lstStyle>
          <a:p>
            <a:pPr>
              <a:defRPr/>
            </a:pPr>
            <a:fld id="{DC37BB82-D7AC-467F-8152-301026D06AD5}" type="slidenum">
              <a:rPr lang="zh-CN" altLang="en-US"/>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ltGray">
          <a:xfrm>
            <a:off x="417513" y="1098550"/>
            <a:ext cx="438150" cy="474663"/>
          </a:xfrm>
          <a:prstGeom prst="rect">
            <a:avLst/>
          </a:prstGeom>
          <a:solidFill>
            <a:schemeClr val="accent2"/>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7"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8" name="Rectangle 4"/>
          <p:cNvSpPr>
            <a:spLocks noChangeArrowheads="1"/>
          </p:cNvSpPr>
          <p:nvPr/>
        </p:nvSpPr>
        <p:spPr bwMode="ltGray">
          <a:xfrm>
            <a:off x="541338" y="1520825"/>
            <a:ext cx="422275" cy="474663"/>
          </a:xfrm>
          <a:prstGeom prst="rect">
            <a:avLst/>
          </a:prstGeom>
          <a:solidFill>
            <a:schemeClr val="folHlink"/>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29"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0"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1" name="Rectangle 7"/>
          <p:cNvSpPr>
            <a:spLocks noChangeArrowheads="1"/>
          </p:cNvSpPr>
          <p:nvPr/>
        </p:nvSpPr>
        <p:spPr bwMode="gray">
          <a:xfrm>
            <a:off x="762000" y="990600"/>
            <a:ext cx="31750" cy="1052513"/>
          </a:xfrm>
          <a:prstGeom prst="rect">
            <a:avLst/>
          </a:prstGeom>
          <a:solidFill>
            <a:schemeClr val="bg2"/>
          </a:soli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2"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ln>
        </p:spPr>
        <p:txBody>
          <a:bodyPr wrap="none" anchor="ctr"/>
          <a:lstStyle/>
          <a:p>
            <a:pPr algn="ctr" eaLnBrk="1" hangingPunct="1">
              <a:defRPr/>
            </a:pPr>
            <a:endParaRPr kumimoji="1" lang="zh-CN" altLang="en-US" sz="2400">
              <a:ea typeface="宋体" panose="02010600030101010101" pitchFamily="2" charset="-122"/>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p>
            <a:pPr lvl="0"/>
            <a:r>
              <a:rPr lang="zh-CN" altLang="en-US"/>
              <a:t>单击此处编辑母版标题样式</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0907" name="Rectangle 11"/>
          <p:cNvSpPr>
            <a:spLocks noGrp="1" noChangeArrowheads="1"/>
          </p:cNvSpPr>
          <p:nvPr>
            <p:ph type="dt" sz="half" idx="2"/>
          </p:nvPr>
        </p:nvSpPr>
        <p:spPr bwMode="auto">
          <a:xfrm>
            <a:off x="1162050" y="6243638"/>
            <a:ext cx="19050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400">
                <a:ea typeface="宋体" panose="02010600030101010101" pitchFamily="2" charset="-122"/>
              </a:defRPr>
            </a:lvl1pPr>
          </a:lstStyle>
          <a:p>
            <a:pPr>
              <a:defRPr/>
            </a:pPr>
            <a:fld id="{D3115B8A-4D4D-43A1-92CF-27160BBA332B}" type="datetimeFigureOut">
              <a:rPr lang="zh-CN" altLang="en-US"/>
              <a:pPr>
                <a:defRPr/>
              </a:pPr>
              <a:t>2022/7/11</a:t>
            </a:fld>
            <a:endParaRPr lang="en-US" altLang="zh-CN"/>
          </a:p>
        </p:txBody>
      </p:sp>
      <p:sp>
        <p:nvSpPr>
          <p:cNvPr id="80908" name="Rectangle 12"/>
          <p:cNvSpPr>
            <a:spLocks noGrp="1" noChangeArrowheads="1"/>
          </p:cNvSpPr>
          <p:nvPr>
            <p:ph type="ftr" sz="quarter" idx="3"/>
          </p:nvPr>
        </p:nvSpPr>
        <p:spPr bwMode="auto">
          <a:xfrm>
            <a:off x="3657600" y="6243638"/>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defRPr sz="1400">
                <a:ea typeface="宋体" panose="02010600030101010101" pitchFamily="2" charset="-122"/>
              </a:defRPr>
            </a:lvl1pPr>
          </a:lstStyle>
          <a:p>
            <a:pPr>
              <a:defRPr/>
            </a:pPr>
            <a:endParaRPr lang="en-US" altLang="zh-CN"/>
          </a:p>
        </p:txBody>
      </p:sp>
      <p:sp>
        <p:nvSpPr>
          <p:cNvPr id="80909" name="Rectangle 13"/>
          <p:cNvSpPr>
            <a:spLocks noGrp="1" noChangeArrowheads="1"/>
          </p:cNvSpPr>
          <p:nvPr>
            <p:ph type="sldNum" sz="quarter" idx="4"/>
          </p:nvPr>
        </p:nvSpPr>
        <p:spPr bwMode="auto">
          <a:xfrm>
            <a:off x="7042150" y="6243638"/>
            <a:ext cx="19050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400">
                <a:ea typeface="宋体" panose="02010600030101010101" pitchFamily="2" charset="-122"/>
              </a:defRPr>
            </a:lvl1pPr>
          </a:lstStyle>
          <a:p>
            <a:pPr>
              <a:defRPr/>
            </a:pPr>
            <a:fld id="{3307B39A-CF82-4AB9-8281-FA5332EB2A47}"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Tahoma" panose="020B060403050404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Tahoma" panose="020B060403050404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2.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7.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7.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7.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7.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7.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7.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7.xml"/><Relationship Id="rId6" Type="http://schemas.microsoft.com/office/2007/relationships/diagramDrawing" Target="../diagrams/drawing10.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7.xml"/><Relationship Id="rId6" Type="http://schemas.microsoft.com/office/2007/relationships/diagramDrawing" Target="../diagrams/drawing12.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7.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7.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41.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7.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7.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7.xml"/><Relationship Id="rId6" Type="http://schemas.microsoft.com/office/2007/relationships/diagramDrawing" Target="../diagrams/drawing13.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074" name="标题 1"/>
          <p:cNvSpPr>
            <a:spLocks noGrp="1"/>
          </p:cNvSpPr>
          <p:nvPr>
            <p:ph type="ctrTitle" idx="4294967295"/>
          </p:nvPr>
        </p:nvSpPr>
        <p:spPr>
          <a:xfrm>
            <a:off x="396240" y="2225040"/>
            <a:ext cx="8467090" cy="1490980"/>
          </a:xfrm>
        </p:spPr>
        <p:txBody>
          <a:bodyPr anchor="ctr"/>
          <a:lstStyle/>
          <a:p>
            <a:pPr algn="ctr">
              <a:lnSpc>
                <a:spcPct val="150000"/>
              </a:lnSpc>
              <a:defRPr/>
            </a:pPr>
            <a: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
            </a:r>
            <a:b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知耻而后勇</a:t>
            </a:r>
            <a:r>
              <a:rPr lang="en-US" altLang="zh-CN"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   </a:t>
            </a: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打好翻身仗</a:t>
            </a:r>
            <a:b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t>全力以赴做好巩固拓展脱贫攻坚成果工作</a:t>
            </a:r>
            <a:br>
              <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rPr>
            </a:br>
            <a:endParaRPr lang="zh-CN" altLang="en-US" b="1"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endParaRPr>
          </a:p>
        </p:txBody>
      </p:sp>
      <p:sp>
        <p:nvSpPr>
          <p:cNvPr id="3075" name="副标题 2"/>
          <p:cNvSpPr>
            <a:spLocks noGrp="1"/>
          </p:cNvSpPr>
          <p:nvPr>
            <p:ph type="subTitle" idx="4294967295"/>
          </p:nvPr>
        </p:nvSpPr>
        <p:spPr>
          <a:xfrm>
            <a:off x="900430" y="5563870"/>
            <a:ext cx="7415530" cy="918845"/>
          </a:xfrm>
        </p:spPr>
        <p:txBody>
          <a:bodyPr/>
          <a:lstStyle/>
          <a:p>
            <a:pPr marL="0" indent="0" algn="ctr" eaLnBrk="1" hangingPunct="1">
              <a:buFont typeface="Wingdings" panose="05000000000000000000" pitchFamily="2" charset="2"/>
              <a:buNone/>
            </a:pPr>
            <a:endParaRPr lang="en-US" altLang="zh-CN" sz="900" dirty="0">
              <a:latin typeface="楷体_GB2312" pitchFamily="49" charset="-122"/>
              <a:ea typeface="楷体_GB2312" pitchFamily="49" charset="-122"/>
            </a:endParaRPr>
          </a:p>
          <a:p>
            <a:pPr marL="0" indent="0" algn="ctr" eaLnBrk="1" hangingPunct="1">
              <a:buFont typeface="Wingdings" panose="05000000000000000000" pitchFamily="2" charset="2"/>
              <a:buNone/>
            </a:pPr>
            <a:r>
              <a:rPr lang="zh-CN" altLang="en-US" sz="2800" b="1" dirty="0" smtClean="0">
                <a:solidFill>
                  <a:srgbClr val="FF0000"/>
                </a:solidFill>
                <a:latin typeface="隶书" panose="02010509060101010101" pitchFamily="49" charset="-122"/>
                <a:ea typeface="隶书" panose="02010509060101010101" pitchFamily="49" charset="-122"/>
              </a:rPr>
              <a:t>涪陵区乡村振兴局   王</a:t>
            </a:r>
            <a:r>
              <a:rPr lang="en-US" altLang="zh-CN" sz="2800" b="1" dirty="0" smtClean="0">
                <a:solidFill>
                  <a:srgbClr val="FF0000"/>
                </a:solidFill>
                <a:latin typeface="隶书" panose="02010509060101010101" pitchFamily="49" charset="-122"/>
                <a:ea typeface="隶书" panose="02010509060101010101" pitchFamily="49" charset="-122"/>
              </a:rPr>
              <a:t>  </a:t>
            </a:r>
            <a:r>
              <a:rPr lang="zh-CN" altLang="en-US" sz="2800" b="1" dirty="0" smtClean="0">
                <a:solidFill>
                  <a:srgbClr val="FF0000"/>
                </a:solidFill>
                <a:latin typeface="隶书" panose="02010509060101010101" pitchFamily="49" charset="-122"/>
                <a:ea typeface="隶书" panose="02010509060101010101" pitchFamily="49" charset="-122"/>
              </a:rPr>
              <a:t>松</a:t>
            </a:r>
            <a:endParaRPr lang="en-US" altLang="zh-CN" sz="2800" b="1" dirty="0">
              <a:solidFill>
                <a:srgbClr val="FF0000"/>
              </a:solidFill>
              <a:latin typeface="隶书" panose="02010509060101010101" pitchFamily="49" charset="-122"/>
              <a:ea typeface="隶书" panose="02010509060101010101" pitchFamily="49" charset="-122"/>
            </a:endParaRPr>
          </a:p>
          <a:p>
            <a:pPr marL="0" indent="0" algn="ctr" eaLnBrk="1" hangingPunct="1">
              <a:buFont typeface="Wingdings" panose="05000000000000000000" pitchFamily="2" charset="2"/>
              <a:buNone/>
            </a:pPr>
            <a:r>
              <a:rPr lang="en-US" altLang="zh-CN" sz="2800" b="1" dirty="0" smtClean="0">
                <a:solidFill>
                  <a:srgbClr val="FF0000"/>
                </a:solidFill>
                <a:latin typeface="隶书" panose="02010509060101010101" pitchFamily="49" charset="-122"/>
                <a:ea typeface="隶书" panose="02010509060101010101" pitchFamily="49" charset="-122"/>
              </a:rPr>
              <a:t>2022.7.6</a:t>
            </a:r>
          </a:p>
        </p:txBody>
      </p:sp>
    </p:spTree>
  </p:cSld>
  <p:clrMapOvr>
    <a:masterClrMapping/>
  </p:clrMapOvr>
  <p:transition spd="slow">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grpSp>
        <p:nvGrpSpPr>
          <p:cNvPr id="2" name="组合 8"/>
          <p:cNvGrpSpPr/>
          <p:nvPr/>
        </p:nvGrpSpPr>
        <p:grpSpPr bwMode="auto">
          <a:xfrm>
            <a:off x="467360" y="2924810"/>
            <a:ext cx="4285615" cy="652780"/>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en-US" altLang="zh-CN" sz="2400" b="1" dirty="0">
                  <a:latin typeface="经典粗黑简" pitchFamily="49" charset="-122"/>
                  <a:ea typeface="经典粗黑简" pitchFamily="49" charset="-122"/>
                  <a:cs typeface="经典粗黑简" pitchFamily="49" charset="-122"/>
                </a:rPr>
                <a:t>1</a:t>
              </a:r>
              <a:r>
                <a:rPr lang="zh-CN" altLang="en-US" sz="2400" b="1" dirty="0">
                  <a:latin typeface="经典粗黑简" pitchFamily="49" charset="-122"/>
                  <a:ea typeface="经典粗黑简" pitchFamily="49" charset="-122"/>
                  <a:cs typeface="经典粗黑简" pitchFamily="49" charset="-122"/>
                </a:rPr>
                <a:t>、从政治上深入认识</a:t>
              </a: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3" name="文本框 2"/>
          <p:cNvSpPr txBox="1"/>
          <p:nvPr/>
        </p:nvSpPr>
        <p:spPr>
          <a:xfrm>
            <a:off x="590550" y="2204720"/>
            <a:ext cx="4495800" cy="521970"/>
          </a:xfrm>
          <a:prstGeom prst="rect">
            <a:avLst/>
          </a:prstGeom>
          <a:noFill/>
        </p:spPr>
        <p:txBody>
          <a:bodyPr wrap="square" rtlCol="0">
            <a:spAutoFit/>
          </a:bodyPr>
          <a:lstStyle/>
          <a:p>
            <a:r>
              <a:rPr lang="zh-CN" altLang="en-US" sz="2800">
                <a:solidFill>
                  <a:srgbClr val="FF0000"/>
                </a:solidFill>
                <a:highlight>
                  <a:srgbClr val="000080"/>
                </a:highlight>
              </a:rPr>
              <a:t>（二）认识要再提高</a:t>
            </a:r>
          </a:p>
        </p:txBody>
      </p:sp>
      <p:sp>
        <p:nvSpPr>
          <p:cNvPr id="4" name="文本框 3"/>
          <p:cNvSpPr txBox="1"/>
          <p:nvPr/>
        </p:nvSpPr>
        <p:spPr>
          <a:xfrm>
            <a:off x="395605" y="3644900"/>
            <a:ext cx="5073650" cy="3169285"/>
          </a:xfrm>
          <a:prstGeom prst="rect">
            <a:avLst/>
          </a:prstGeom>
          <a:noFill/>
        </p:spPr>
        <p:txBody>
          <a:bodyPr wrap="square" rtlCol="0">
            <a:spAutoFit/>
          </a:bodyPr>
          <a:lstStyle/>
          <a:p>
            <a:pPr algn="l"/>
            <a:r>
              <a:rPr lang="zh-CN" altLang="en-US" sz="2000" b="1">
                <a:solidFill>
                  <a:schemeClr val="tx2">
                    <a:lumMod val="75000"/>
                  </a:schemeClr>
                </a:solidFill>
              </a:rPr>
              <a:t>习近平总书记在2021年2月全国脱贫攻坚总结表彰大会上讲话中指出，要压紧压实各级党委和政府巩固脱贫攻坚成果责任，</a:t>
            </a:r>
            <a:r>
              <a:rPr lang="zh-CN" altLang="en-US" sz="2000" b="1" u="sng">
                <a:solidFill>
                  <a:schemeClr val="tx2">
                    <a:lumMod val="75000"/>
                  </a:schemeClr>
                </a:solidFill>
              </a:rPr>
              <a:t>坚决守住不发生规模性返贫的底线。</a:t>
            </a:r>
          </a:p>
          <a:p>
            <a:pPr algn="l"/>
            <a:r>
              <a:rPr lang="zh-CN" altLang="en-US" sz="2000" b="1">
                <a:solidFill>
                  <a:schemeClr val="tx2">
                    <a:lumMod val="75000"/>
                  </a:schemeClr>
                </a:solidFill>
              </a:rPr>
              <a:t>2021年12月26日中央农村工作会议上指出，乡村振兴的前提是巩固脱贫攻坚成果，要持续抓紧抓好，让脱贫群众生活更上一层楼。要持续推动同乡村振兴战略有机衔接，确保不发生规模性返贫，切实维护和巩固脱贫攻坚战的伟大成就</a:t>
            </a:r>
            <a:r>
              <a:rPr lang="zh-CN" altLang="en-US" sz="2000" b="1"/>
              <a:t>。</a:t>
            </a:r>
          </a:p>
        </p:txBody>
      </p:sp>
      <p:pic>
        <p:nvPicPr>
          <p:cNvPr id="6148" name="Picture 8" descr="https://gimg2.baidu.com/image_search/src=http%3A%2F%2Fimgcdn.yicai.com%2Fuppics%2Fimages%2F2021%2F02%2Fb34987019d5302450de087590c16c8b2.jpg&amp;refer=http%3A%2F%2Fimgcdn.yicai.com&amp;app=2002&amp;size=f9999,10000&amp;q=a80&amp;n=0&amp;g=0n&amp;fmt=jpeg?sec=1628766962&amp;t=4e16d9b25cef0b610b72ea036cd06fb6"/>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566410" y="2127250"/>
            <a:ext cx="3414395" cy="3756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矩形 9"/>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4" name="文本框 3"/>
          <p:cNvSpPr txBox="1"/>
          <p:nvPr/>
        </p:nvSpPr>
        <p:spPr>
          <a:xfrm>
            <a:off x="408940" y="2183765"/>
            <a:ext cx="8345170" cy="4154170"/>
          </a:xfrm>
          <a:prstGeom prst="rect">
            <a:avLst/>
          </a:prstGeom>
          <a:noFill/>
        </p:spPr>
        <p:txBody>
          <a:bodyPr wrap="square" rtlCol="0">
            <a:spAutoFit/>
          </a:bodyPr>
          <a:lstStyle/>
          <a:p>
            <a:pPr algn="l"/>
            <a:r>
              <a:rPr lang="zh-CN" altLang="en-US" sz="2400" b="1">
                <a:solidFill>
                  <a:schemeClr val="tx2">
                    <a:lumMod val="75000"/>
                  </a:schemeClr>
                </a:solidFill>
              </a:rPr>
              <a:t>2022年3月27日，胡春华副总理在全国巩固拓展脱贫攻坚成果同乡村振兴有效衔接暨乡村振兴重点帮扶县工作推进会的讲话中指出，脱贫攻坚战取得全面胜利后，我们的使命就是全面推进乡村振兴。</a:t>
            </a:r>
            <a:r>
              <a:rPr lang="zh-CN" altLang="en-US" sz="2400" b="1" u="sng">
                <a:solidFill>
                  <a:schemeClr val="tx2">
                    <a:lumMod val="75000"/>
                  </a:schemeClr>
                </a:solidFill>
              </a:rPr>
              <a:t>党中央最关心的一件大事巩固拓展脱贫攻坚成果、不发生规模性返贫，要把增加脱贫群众收入作为根本措施，不断缩小收入差距、发展差距，确保兜底保障水平稳步提高，确保“三保障”和饮水安全保障水平持续巩固提升。</a:t>
            </a:r>
            <a:r>
              <a:rPr lang="zh-CN" altLang="en-US" sz="2400" b="1">
                <a:solidFill>
                  <a:schemeClr val="tx2">
                    <a:lumMod val="75000"/>
                  </a:schemeClr>
                </a:solidFill>
              </a:rPr>
              <a:t>各地区各有关部门要把巩固拓展脱贫攻坚成果，摆在突出位置抓紧抓好，确保不出现规模性返贫，在此基础上努力</a:t>
            </a:r>
            <a:r>
              <a:rPr lang="zh-CN" altLang="en-US" sz="2400" b="1" u="sng">
                <a:solidFill>
                  <a:schemeClr val="tx2">
                    <a:lumMod val="75000"/>
                  </a:schemeClr>
                </a:solidFill>
              </a:rPr>
              <a:t>让脱贫群众生活更上一层楼</a:t>
            </a:r>
            <a:r>
              <a:rPr lang="zh-CN" altLang="en-US" sz="2400" b="1">
                <a:solidFill>
                  <a:schemeClr val="tx2">
                    <a:lumMod val="75000"/>
                  </a:schemeClr>
                </a:solidFill>
              </a:rPr>
              <a:t>，坚决维护和巩固脱贫攻坚战的伟大成就。（共同富裕）</a:t>
            </a:r>
          </a:p>
        </p:txBody>
      </p:sp>
      <p:sp>
        <p:nvSpPr>
          <p:cNvPr id="5" name="矩形 4"/>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grpSp>
        <p:nvGrpSpPr>
          <p:cNvPr id="2" name="组合 8"/>
          <p:cNvGrpSpPr/>
          <p:nvPr/>
        </p:nvGrpSpPr>
        <p:grpSpPr bwMode="auto">
          <a:xfrm>
            <a:off x="611505" y="2061210"/>
            <a:ext cx="4285615" cy="652780"/>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en-US" altLang="zh-CN" sz="2800" b="1" dirty="0">
                  <a:latin typeface="经典粗黑简" pitchFamily="49" charset="-122"/>
                  <a:ea typeface="经典粗黑简" pitchFamily="49" charset="-122"/>
                  <a:cs typeface="经典粗黑简" pitchFamily="49" charset="-122"/>
                </a:rPr>
                <a:t>2</a:t>
              </a:r>
              <a:r>
                <a:rPr lang="zh-CN" altLang="en-US" sz="2800" b="1" dirty="0">
                  <a:latin typeface="经典粗黑简" pitchFamily="49" charset="-122"/>
                  <a:ea typeface="经典粗黑简" pitchFamily="49" charset="-122"/>
                  <a:cs typeface="经典粗黑简" pitchFamily="49" charset="-122"/>
                </a:rPr>
                <a:t>、从制度上深入认识</a:t>
              </a: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6146" name="矩形 1"/>
          <p:cNvSpPr>
            <a:spLocks noChangeArrowheads="1"/>
          </p:cNvSpPr>
          <p:nvPr/>
        </p:nvSpPr>
        <p:spPr bwMode="auto">
          <a:xfrm>
            <a:off x="251460" y="2836545"/>
            <a:ext cx="4826635" cy="43999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285750" indent="-285750" algn="just">
              <a:lnSpc>
                <a:spcPts val="4200"/>
              </a:lnSpc>
              <a:spcBef>
                <a:spcPct val="0"/>
              </a:spcBef>
              <a:buClr>
                <a:srgbClr val="C00000"/>
              </a:buClr>
              <a:buFont typeface="Wingdings" panose="05000000000000000000" pitchFamily="2" charset="2"/>
              <a:buChar char="u"/>
            </a:pPr>
            <a:r>
              <a:rPr lang="en-US" altLang="zh-CN" sz="2000" b="1" dirty="0">
                <a:solidFill>
                  <a:srgbClr val="333333"/>
                </a:solidFill>
                <a:latin typeface="微软雅黑" panose="020B0503020204020204" pitchFamily="34" charset="-122"/>
                <a:ea typeface="微软雅黑" panose="020B0503020204020204" pitchFamily="34" charset="-122"/>
                <a:cs typeface="Times New Roman" panose="02020603050405020304" pitchFamily="18" charset="0"/>
              </a:rPr>
              <a:t>2020</a:t>
            </a:r>
            <a:r>
              <a:rPr lang="zh-CN" altLang="en-US" sz="2000" b="1" dirty="0">
                <a:solidFill>
                  <a:srgbClr val="333333"/>
                </a:solidFill>
                <a:latin typeface="微软雅黑" panose="020B0503020204020204" pitchFamily="34" charset="-122"/>
                <a:ea typeface="微软雅黑" panose="020B0503020204020204" pitchFamily="34" charset="-122"/>
                <a:cs typeface="Times New Roman" panose="02020603050405020304" pitchFamily="18" charset="0"/>
              </a:rPr>
              <a:t>年底，中央农村工作会议指出，党中央决定，脱贫攻坚目标任务完成后，对摆脱贫困的县，</a:t>
            </a: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从脱贫之日起设立</a:t>
            </a:r>
            <a:r>
              <a:rPr lang="en-US" altLang="zh-CN"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年过渡期</a:t>
            </a:r>
            <a:r>
              <a:rPr lang="zh-CN" altLang="en-US" sz="2000" b="1" dirty="0">
                <a:solidFill>
                  <a:srgbClr val="333333"/>
                </a:solidFill>
                <a:latin typeface="微软雅黑" panose="020B0503020204020204" pitchFamily="34" charset="-122"/>
                <a:ea typeface="微软雅黑" panose="020B0503020204020204" pitchFamily="34" charset="-122"/>
                <a:cs typeface="Times New Roman" panose="02020603050405020304" pitchFamily="18" charset="0"/>
              </a:rPr>
              <a:t>。对现有帮扶政策逐项分类优化调整，合理把握调整节奏、力度、时限，逐步实现由集中资源支持脱贫攻坚向全面推进乡村振兴平稳过渡。</a:t>
            </a:r>
            <a:endParaRPr lang="en-US" altLang="zh-CN" sz="2000" b="1" dirty="0">
              <a:solidFill>
                <a:srgbClr val="333333"/>
              </a:solidFill>
              <a:latin typeface="微软雅黑" panose="020B0503020204020204" pitchFamily="34" charset="-122"/>
              <a:ea typeface="微软雅黑" panose="020B0503020204020204" pitchFamily="34" charset="-122"/>
              <a:cs typeface="Times New Roman" panose="02020603050405020304" pitchFamily="18" charset="0"/>
            </a:endParaRPr>
          </a:p>
          <a:p>
            <a:pPr marL="285750" indent="-285750" algn="just">
              <a:lnSpc>
                <a:spcPts val="4200"/>
              </a:lnSpc>
              <a:spcBef>
                <a:spcPct val="0"/>
              </a:spcBef>
              <a:buClr>
                <a:srgbClr val="C00000"/>
              </a:buClr>
              <a:buFont typeface="Wingdings" panose="05000000000000000000" pitchFamily="2" charset="2"/>
              <a:buChar char="u"/>
            </a:pPr>
            <a:endParaRPr lang="zh-CN" altLang="en-US" sz="2000" b="1" dirty="0">
              <a:solidFill>
                <a:srgbClr val="333333"/>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6147" name="Picture 6" descr="https://gimg2.baidu.com/image_search/src=http%3A%2F%2Fwww.zgxzqw.gov.cn%2Fxwzx%2Fgnyw%2F201712%2FW020171230685874718881.jpg&amp;refer=http%3A%2F%2Fwww.zgxzqw.gov.cn&amp;app=2002&amp;size=f9999,10000&amp;q=a80&amp;n=0&amp;g=0n&amp;fmt=jpeg?sec=1628766924&amp;t=bc230ee50f5efb4db11db975967bc23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5219700" y="2204720"/>
            <a:ext cx="3536950" cy="44043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矩形 10"/>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grpSp>
        <p:nvGrpSpPr>
          <p:cNvPr id="2" name="组合 8"/>
          <p:cNvGrpSpPr/>
          <p:nvPr/>
        </p:nvGrpSpPr>
        <p:grpSpPr bwMode="auto">
          <a:xfrm>
            <a:off x="539115" y="1988820"/>
            <a:ext cx="6247130" cy="652780"/>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en-US" altLang="zh-CN" sz="2800" b="1" dirty="0">
                  <a:latin typeface="经典粗黑简" pitchFamily="49" charset="-122"/>
                  <a:ea typeface="经典粗黑简" pitchFamily="49" charset="-122"/>
                  <a:cs typeface="经典粗黑简" pitchFamily="49" charset="-122"/>
                </a:rPr>
                <a:t>3</a:t>
              </a:r>
              <a:r>
                <a:rPr lang="zh-CN" altLang="en-US" sz="2800" b="1" dirty="0">
                  <a:latin typeface="经典粗黑简" pitchFamily="49" charset="-122"/>
                  <a:ea typeface="经典粗黑简" pitchFamily="49" charset="-122"/>
                  <a:cs typeface="经典粗黑简" pitchFamily="49" charset="-122"/>
                </a:rPr>
                <a:t>、从考核的导向上上深入认识</a:t>
              </a: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6146" name="矩形 1"/>
          <p:cNvSpPr>
            <a:spLocks noChangeArrowheads="1"/>
          </p:cNvSpPr>
          <p:nvPr/>
        </p:nvSpPr>
        <p:spPr bwMode="auto">
          <a:xfrm>
            <a:off x="1043305" y="3285490"/>
            <a:ext cx="6341745" cy="17068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indent="0" algn="just">
              <a:lnSpc>
                <a:spcPts val="4200"/>
              </a:lnSpc>
              <a:spcBef>
                <a:spcPct val="0"/>
              </a:spcBef>
              <a:buClr>
                <a:srgbClr val="C00000"/>
              </a:buClr>
              <a:buFont typeface="Wingdings" panose="05000000000000000000" pitchFamily="2" charset="2"/>
              <a:buNone/>
            </a:pPr>
            <a:r>
              <a:rPr lang="en-US" altLang="zh-CN"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巩固成果</a:t>
            </a:r>
            <a:r>
              <a:rPr lang="en-US" altLang="zh-CN"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是考核的重点内容</a:t>
            </a:r>
          </a:p>
          <a:p>
            <a:pPr marL="0" indent="0" algn="just">
              <a:lnSpc>
                <a:spcPts val="4200"/>
              </a:lnSpc>
              <a:spcBef>
                <a:spcPct val="0"/>
              </a:spcBef>
              <a:buClr>
                <a:srgbClr val="C00000"/>
              </a:buClr>
              <a:buFont typeface="Wingdings" panose="05000000000000000000" pitchFamily="2" charset="2"/>
              <a:buNone/>
            </a:pPr>
            <a:endParaRPr lang="en-US" altLang="zh-CN"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marL="0" indent="0" algn="just">
              <a:lnSpc>
                <a:spcPts val="4200"/>
              </a:lnSpc>
              <a:spcBef>
                <a:spcPct val="0"/>
              </a:spcBef>
              <a:buClr>
                <a:srgbClr val="C00000"/>
              </a:buClr>
              <a:buFont typeface="Wingdings" panose="05000000000000000000" pitchFamily="2" charset="2"/>
              <a:buNone/>
            </a:pPr>
            <a:r>
              <a:rPr lang="en-US" altLang="zh-CN"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较好</a:t>
            </a:r>
            <a:r>
              <a:rPr lang="en-US" altLang="zh-CN"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等次均会被约谈</a:t>
            </a:r>
          </a:p>
        </p:txBody>
      </p:sp>
      <p:sp>
        <p:nvSpPr>
          <p:cNvPr id="4" name="矩形 3"/>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grpSp>
        <p:nvGrpSpPr>
          <p:cNvPr id="2" name="组合 8"/>
          <p:cNvGrpSpPr/>
          <p:nvPr/>
        </p:nvGrpSpPr>
        <p:grpSpPr bwMode="auto">
          <a:xfrm>
            <a:off x="539115" y="1988820"/>
            <a:ext cx="6247130" cy="652780"/>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en-US" altLang="zh-CN" sz="2800" b="1" dirty="0">
                  <a:latin typeface="经典粗黑简" pitchFamily="49" charset="-122"/>
                  <a:ea typeface="经典粗黑简" pitchFamily="49" charset="-122"/>
                  <a:cs typeface="经典粗黑简" pitchFamily="49" charset="-122"/>
                </a:rPr>
                <a:t>4</a:t>
              </a:r>
              <a:r>
                <a:rPr lang="zh-CN" altLang="en-US" sz="2800" b="1" dirty="0">
                  <a:latin typeface="经典粗黑简" pitchFamily="49" charset="-122"/>
                  <a:ea typeface="经典粗黑简" pitchFamily="49" charset="-122"/>
                  <a:cs typeface="经典粗黑简" pitchFamily="49" charset="-122"/>
                </a:rPr>
                <a:t>、从区委区政府重视上深入认识</a:t>
              </a: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6146" name="矩形 1"/>
          <p:cNvSpPr>
            <a:spLocks noChangeArrowheads="1"/>
          </p:cNvSpPr>
          <p:nvPr/>
        </p:nvSpPr>
        <p:spPr bwMode="auto">
          <a:xfrm>
            <a:off x="1403350" y="3213100"/>
            <a:ext cx="4826635" cy="17068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indent="0" algn="just">
              <a:lnSpc>
                <a:spcPts val="4200"/>
              </a:lnSpc>
              <a:spcBef>
                <a:spcPct val="0"/>
              </a:spcBef>
              <a:buClr>
                <a:srgbClr val="C00000"/>
              </a:buClr>
              <a:buFont typeface="Wingdings" panose="05000000000000000000" pitchFamily="2" charset="2"/>
              <a:buNone/>
            </a:pP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严肃的批示！</a:t>
            </a:r>
          </a:p>
          <a:p>
            <a:pPr marL="0" indent="0" algn="just">
              <a:lnSpc>
                <a:spcPts val="4200"/>
              </a:lnSpc>
              <a:spcBef>
                <a:spcPct val="0"/>
              </a:spcBef>
              <a:buClr>
                <a:srgbClr val="C00000"/>
              </a:buClr>
              <a:buFont typeface="Wingdings" panose="05000000000000000000" pitchFamily="2" charset="2"/>
              <a:buNone/>
            </a:pP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高度重视督查考核！</a:t>
            </a:r>
          </a:p>
          <a:p>
            <a:pPr marL="0" indent="0" algn="just">
              <a:lnSpc>
                <a:spcPts val="4200"/>
              </a:lnSpc>
              <a:spcBef>
                <a:spcPct val="0"/>
              </a:spcBef>
              <a:buClr>
                <a:srgbClr val="C00000"/>
              </a:buClr>
              <a:buFont typeface="Wingdings" panose="05000000000000000000" pitchFamily="2" charset="2"/>
              <a:buNone/>
            </a:pPr>
            <a:r>
              <a:rPr lang="zh-CN" altLang="en-US"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近段时间的工作要求！</a:t>
            </a:r>
          </a:p>
        </p:txBody>
      </p:sp>
      <p:sp>
        <p:nvSpPr>
          <p:cNvPr id="4" name="矩形 3"/>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grpSp>
        <p:nvGrpSpPr>
          <p:cNvPr id="2" name="组合 8"/>
          <p:cNvGrpSpPr/>
          <p:nvPr/>
        </p:nvGrpSpPr>
        <p:grpSpPr bwMode="auto">
          <a:xfrm>
            <a:off x="539115" y="1988820"/>
            <a:ext cx="6247130" cy="652780"/>
            <a:chOff x="-822026" y="1187253"/>
            <a:chExt cx="6073363" cy="1119944"/>
          </a:xfrm>
          <a:solidFill>
            <a:srgbClr val="FF0000"/>
          </a:solidFill>
        </p:grpSpPr>
        <p:sp>
          <p:nvSpPr>
            <p:cNvPr id="6" name="矩形 5"/>
            <p:cNvSpPr/>
            <p:nvPr/>
          </p:nvSpPr>
          <p:spPr>
            <a:xfrm>
              <a:off x="-134529" y="1300930"/>
              <a:ext cx="5028632" cy="881533"/>
            </a:xfrm>
            <a:prstGeom prst="rect">
              <a:avLst/>
            </a:prstGeom>
            <a:grpFill/>
            <a:ln>
              <a:solidFill>
                <a:schemeClr val="accent1"/>
              </a:solidFill>
            </a:ln>
          </p:spPr>
          <p:style>
            <a:lnRef idx="0">
              <a:schemeClr val="lt1">
                <a:hueOff val="0"/>
                <a:satOff val="0"/>
                <a:lumOff val="0"/>
                <a:alphaOff val="0"/>
              </a:schemeClr>
            </a:lnRef>
            <a:fillRef idx="3">
              <a:schemeClr val="accent3">
                <a:hueOff val="0"/>
                <a:satOff val="0"/>
                <a:lumOff val="0"/>
                <a:alphaOff val="0"/>
              </a:schemeClr>
            </a:fillRef>
            <a:effectRef idx="3">
              <a:schemeClr val="accent3">
                <a:hueOff val="0"/>
                <a:satOff val="0"/>
                <a:lumOff val="0"/>
                <a:alphaOff val="0"/>
              </a:schemeClr>
            </a:effectRef>
            <a:fontRef idx="minor">
              <a:schemeClr val="lt1"/>
            </a:fontRef>
          </p:style>
          <p:txBody>
            <a:bodyPr/>
            <a:lstStyle/>
            <a:p>
              <a:pPr>
                <a:defRPr/>
              </a:pPr>
              <a:endParaRPr lang="zh-CN" altLang="en-US" sz="3600" dirty="0"/>
            </a:p>
          </p:txBody>
        </p:sp>
        <p:sp>
          <p:nvSpPr>
            <p:cNvPr id="7" name="矩形 6"/>
            <p:cNvSpPr/>
            <p:nvPr/>
          </p:nvSpPr>
          <p:spPr>
            <a:xfrm>
              <a:off x="-822026" y="1187253"/>
              <a:ext cx="6073363" cy="1119944"/>
            </a:xfrm>
            <a:prstGeom prst="rect">
              <a:avLst/>
            </a:prstGeom>
            <a:grpFill/>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algn="ctr" defTabSz="1955800">
                <a:lnSpc>
                  <a:spcPct val="90000"/>
                </a:lnSpc>
                <a:spcAft>
                  <a:spcPct val="35000"/>
                </a:spcAft>
                <a:defRPr/>
              </a:pPr>
              <a:r>
                <a:rPr lang="en-US" altLang="zh-CN" sz="2800" b="1" dirty="0">
                  <a:latin typeface="经典粗黑简" pitchFamily="49" charset="-122"/>
                  <a:ea typeface="经典粗黑简" pitchFamily="49" charset="-122"/>
                  <a:cs typeface="经典粗黑简" pitchFamily="49" charset="-122"/>
                </a:rPr>
                <a:t>5</a:t>
              </a:r>
              <a:r>
                <a:rPr lang="zh-CN" altLang="en-US" sz="2800" b="1" dirty="0">
                  <a:latin typeface="经典粗黑简" pitchFamily="49" charset="-122"/>
                  <a:ea typeface="经典粗黑简" pitchFamily="49" charset="-122"/>
                  <a:cs typeface="经典粗黑简" pitchFamily="49" charset="-122"/>
                </a:rPr>
                <a:t>、从现实的差距上深入认识</a:t>
              </a:r>
            </a:p>
          </p:txBody>
        </p:sp>
      </p:grpSp>
      <p:sp>
        <p:nvSpPr>
          <p:cNvPr id="9" name="矩形 8"/>
          <p:cNvSpPr/>
          <p:nvPr/>
        </p:nvSpPr>
        <p:spPr bwMode="auto">
          <a:xfrm>
            <a:off x="2771775" y="4365625"/>
            <a:ext cx="4764088" cy="803275"/>
          </a:xfrm>
          <a:prstGeom prst="rect">
            <a:avLst/>
          </a:prstGeom>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endParaRPr lang="zh-CN" altLang="en-US" sz="3600" dirty="0">
              <a:latin typeface="经典粗黑简" pitchFamily="49" charset="-122"/>
              <a:ea typeface="经典粗黑简" pitchFamily="49" charset="-122"/>
              <a:cs typeface="经典粗黑简" pitchFamily="49" charset="-122"/>
            </a:endParaRPr>
          </a:p>
        </p:txBody>
      </p:sp>
      <p:sp>
        <p:nvSpPr>
          <p:cNvPr id="6146" name="矩形 1"/>
          <p:cNvSpPr>
            <a:spLocks noChangeArrowheads="1"/>
          </p:cNvSpPr>
          <p:nvPr/>
        </p:nvSpPr>
        <p:spPr bwMode="auto">
          <a:xfrm>
            <a:off x="677545" y="3213100"/>
            <a:ext cx="7560945"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indent="0" algn="just">
              <a:lnSpc>
                <a:spcPts val="4200"/>
              </a:lnSpc>
              <a:spcBef>
                <a:spcPct val="0"/>
              </a:spcBef>
              <a:buClr>
                <a:srgbClr val="C00000"/>
              </a:buClr>
              <a:buFont typeface="Wingdings" panose="05000000000000000000" pitchFamily="2" charset="2"/>
              <a:buNone/>
            </a:pPr>
            <a:r>
              <a:rPr lang="en-US" altLang="zh-CN"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2021</a:t>
            </a:r>
            <a:r>
              <a:rPr lang="zh-CN" altLang="en-US"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年考核结果出现的诸多方面问题；</a:t>
            </a:r>
            <a:endParaRPr lang="en-US" altLang="zh-CN" sz="2400" b="1" dirty="0" smtClean="0">
              <a:solidFill>
                <a:srgbClr val="FF0000"/>
              </a:solidFill>
              <a:latin typeface="方正书宋_GBK" panose="03000509000000000000" charset="-122"/>
              <a:ea typeface="方正书宋_GBK" panose="03000509000000000000" charset="-122"/>
              <a:cs typeface="方正书宋_GBK" panose="03000509000000000000" charset="-122"/>
            </a:endParaRPr>
          </a:p>
          <a:p>
            <a:pPr marL="0" indent="0" algn="just">
              <a:lnSpc>
                <a:spcPts val="4200"/>
              </a:lnSpc>
              <a:spcBef>
                <a:spcPct val="0"/>
              </a:spcBef>
              <a:buClr>
                <a:srgbClr val="C00000"/>
              </a:buClr>
              <a:buFont typeface="Wingdings" panose="05000000000000000000" pitchFamily="2" charset="2"/>
              <a:buNone/>
            </a:pPr>
            <a:r>
              <a:rPr lang="zh-CN" altLang="en-US"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市</a:t>
            </a:r>
            <a:r>
              <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rPr>
              <a:t>暗访组指出</a:t>
            </a:r>
            <a:r>
              <a:rPr lang="en-US" altLang="zh-CN" sz="2400" b="1" dirty="0">
                <a:solidFill>
                  <a:srgbClr val="FF0000"/>
                </a:solidFill>
                <a:latin typeface="方正书宋_GBK" panose="03000509000000000000" charset="-122"/>
                <a:ea typeface="方正书宋_GBK" panose="03000509000000000000" charset="-122"/>
                <a:cs typeface="方正书宋_GBK" panose="03000509000000000000" charset="-122"/>
              </a:rPr>
              <a:t>“</a:t>
            </a:r>
            <a:r>
              <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rPr>
              <a:t>四个问题</a:t>
            </a:r>
            <a:r>
              <a:rPr lang="en-US" altLang="zh-CN" sz="2400" b="1" dirty="0">
                <a:solidFill>
                  <a:srgbClr val="FF0000"/>
                </a:solidFill>
                <a:latin typeface="方正书宋_GBK" panose="03000509000000000000" charset="-122"/>
                <a:ea typeface="方正书宋_GBK" panose="03000509000000000000" charset="-122"/>
                <a:cs typeface="方正书宋_GBK" panose="03000509000000000000" charset="-122"/>
              </a:rPr>
              <a:t>”“</a:t>
            </a:r>
            <a:r>
              <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rPr>
              <a:t>一个建议</a:t>
            </a:r>
            <a:r>
              <a:rPr lang="en-US" altLang="zh-CN"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a:t>
            </a:r>
            <a:r>
              <a:rPr lang="zh-CN" altLang="en-US"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a:t>
            </a:r>
            <a:endParaRPr lang="en-US" altLang="zh-CN" sz="2400" b="1" dirty="0">
              <a:solidFill>
                <a:srgbClr val="FF0000"/>
              </a:solidFill>
              <a:latin typeface="方正书宋_GBK" panose="03000509000000000000" charset="-122"/>
              <a:ea typeface="方正书宋_GBK" panose="03000509000000000000" charset="-122"/>
              <a:cs typeface="方正书宋_GBK" panose="03000509000000000000" charset="-122"/>
            </a:endParaRPr>
          </a:p>
          <a:p>
            <a:pPr marL="0" indent="0" algn="just">
              <a:lnSpc>
                <a:spcPts val="4200"/>
              </a:lnSpc>
              <a:spcBef>
                <a:spcPct val="0"/>
              </a:spcBef>
              <a:buClr>
                <a:srgbClr val="C00000"/>
              </a:buClr>
              <a:buFont typeface="Wingdings" panose="05000000000000000000" pitchFamily="2" charset="2"/>
              <a:buNone/>
            </a:pPr>
            <a:r>
              <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rPr>
              <a:t>区暗访组发现：入户走访与信息数据、两不愁三保障</a:t>
            </a:r>
            <a:r>
              <a:rPr lang="zh-CN" altLang="en-US"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      防</a:t>
            </a:r>
            <a:r>
              <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rPr>
              <a:t>返贫监测帮扶、人居环境等4个方面6类</a:t>
            </a:r>
            <a:r>
              <a:rPr lang="zh-CN" altLang="en-US" sz="2400" b="1" dirty="0" smtClean="0">
                <a:solidFill>
                  <a:srgbClr val="FF0000"/>
                </a:solidFill>
                <a:latin typeface="方正书宋_GBK" panose="03000509000000000000" charset="-122"/>
                <a:ea typeface="方正书宋_GBK" panose="03000509000000000000" charset="-122"/>
                <a:cs typeface="方正书宋_GBK" panose="03000509000000000000" charset="-122"/>
              </a:rPr>
              <a:t>问题。</a:t>
            </a:r>
            <a:endParaRPr lang="zh-CN" altLang="en-US" sz="2400" b="1" dirty="0">
              <a:solidFill>
                <a:srgbClr val="FF0000"/>
              </a:solidFill>
              <a:latin typeface="方正书宋_GBK" panose="03000509000000000000" charset="-122"/>
              <a:ea typeface="方正书宋_GBK" panose="03000509000000000000" charset="-122"/>
              <a:cs typeface="方正书宋_GBK" panose="03000509000000000000" charset="-122"/>
            </a:endParaRPr>
          </a:p>
        </p:txBody>
      </p:sp>
      <p:sp>
        <p:nvSpPr>
          <p:cNvPr id="4" name="矩形 3"/>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矩形 2"/>
          <p:cNvSpPr/>
          <p:nvPr/>
        </p:nvSpPr>
        <p:spPr>
          <a:xfrm>
            <a:off x="755650" y="3644900"/>
            <a:ext cx="7901940" cy="521970"/>
          </a:xfrm>
          <a:prstGeom prst="rect">
            <a:avLst/>
          </a:prstGeom>
          <a:solidFill>
            <a:schemeClr val="bg1"/>
          </a:solidFill>
        </p:spPr>
        <p:txBody>
          <a:bodyPr wrap="square">
            <a:spAutoFit/>
          </a:bodyPr>
          <a:lstStyle/>
          <a:p>
            <a:pPr lvl="0"/>
            <a:r>
              <a:rPr lang="zh-CN" altLang="en-US" sz="2800" b="1" dirty="0" smtClean="0">
                <a:solidFill>
                  <a:srgbClr val="FF0000"/>
                </a:solidFill>
                <a:latin typeface="方正仿宋_GBK" panose="03000509000000000000" charset="-122"/>
                <a:ea typeface="方正仿宋_GBK" panose="03000509000000000000" charset="-122"/>
              </a:rPr>
              <a:t>二、</a:t>
            </a:r>
            <a:r>
              <a:rPr lang="zh-CN" altLang="en-US" sz="2800" b="1" dirty="0" smtClean="0">
                <a:solidFill>
                  <a:srgbClr val="FF0000"/>
                </a:solidFill>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374" y="3284999"/>
            <a:ext cx="7848872" cy="2862322"/>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市乡村振兴局和区领导明确要求：</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今年考核必须要进入</a:t>
            </a:r>
            <a:r>
              <a:rPr lang="zh-CN" altLang="en-US" sz="3600" b="1" dirty="0">
                <a:solidFill>
                  <a:srgbClr val="FF0000"/>
                </a:solidFill>
                <a:latin typeface="方正仿宋_GBK" panose="03000509000000000000" charset="-122"/>
                <a:ea typeface="方正仿宋_GBK" panose="03000509000000000000" charset="-122"/>
                <a:cs typeface="方正仿宋_GBK" panose="03000509000000000000" charset="-122"/>
              </a:rPr>
              <a:t>“好”</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的等次，而且要力争进入19个区县（16个有巩固拓展脱贫攻坚成果任务的主城都市区加梁平、垫江、忠县）前4名</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a:t>
            </a:r>
            <a:endPar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endParaRPr>
          </a:p>
          <a:p>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（国家考核评估每年要抽非重点区县，</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涪陵是原市级贫困区县之一，同时在现非重点</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区县中工作任务较重，在过渡期必会被抽中检查。）</a:t>
            </a:r>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endParaRPr lang="zh-CN" altLang="zh-CN" sz="2400" b="1" dirty="0">
              <a:solidFill>
                <a:srgbClr val="FF0000"/>
              </a:solidFill>
              <a:latin typeface="方正仿宋_GBK" panose="03000509000000000000" charset="-122"/>
              <a:ea typeface="方正仿宋_GBK" panose="03000509000000000000" charset="-122"/>
              <a:cs typeface="方正仿宋_GBK" panose="03000509000000000000" charset="-122"/>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827405" y="2493010"/>
            <a:ext cx="2741295" cy="583565"/>
          </a:xfrm>
          <a:prstGeom prst="rect">
            <a:avLst/>
          </a:prstGeom>
          <a:noFill/>
        </p:spPr>
        <p:txBody>
          <a:bodyPr wrap="square" rtlCol="0">
            <a:spAutoFit/>
          </a:bodyPr>
          <a:lstStyle/>
          <a:p>
            <a:r>
              <a:rPr lang="zh-CN" altLang="en-US" sz="3200">
                <a:solidFill>
                  <a:srgbClr val="FF0000"/>
                </a:solidFill>
                <a:latin typeface="华文彩云" panose="02010800040101010101" charset="-122"/>
                <a:ea typeface="华文彩云" panose="02010800040101010101" charset="-122"/>
              </a:rPr>
              <a:t>号角已吹响！</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374" y="3284999"/>
            <a:ext cx="7848872" cy="1938020"/>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一是建立监测对象发现机制，确保</a:t>
            </a:r>
            <a:r>
              <a:rPr lang="en-US" altLang="zh-CN" sz="2400" b="1" dirty="0" smtClean="0">
                <a:solidFill>
                  <a:srgbClr val="FF0000"/>
                </a:solidFill>
                <a:latin typeface="华文行楷" panose="02010800040101010101" pitchFamily="2" charset="-122"/>
                <a:ea typeface="华文行楷" panose="02010800040101010101" pitchFamily="2" charset="-122"/>
              </a:rPr>
              <a:t>“</a:t>
            </a:r>
            <a:r>
              <a:rPr lang="zh-CN" altLang="en-US" sz="2400" b="1" dirty="0" smtClean="0">
                <a:solidFill>
                  <a:srgbClr val="FF0000"/>
                </a:solidFill>
                <a:latin typeface="华文行楷" panose="02010800040101010101" pitchFamily="2" charset="-122"/>
                <a:ea typeface="华文行楷" panose="02010800040101010101" pitchFamily="2" charset="-122"/>
              </a:rPr>
              <a:t>应纳尽纳</a:t>
            </a:r>
            <a:r>
              <a:rPr lang="en-US" altLang="zh-CN" sz="2400" b="1" dirty="0" smtClean="0">
                <a:solidFill>
                  <a:srgbClr val="FF0000"/>
                </a:solidFill>
                <a:latin typeface="华文行楷" panose="02010800040101010101" pitchFamily="2" charset="-122"/>
                <a:ea typeface="华文行楷" panose="02010800040101010101" pitchFamily="2" charset="-122"/>
              </a:rPr>
              <a:t>”</a:t>
            </a:r>
          </a:p>
          <a:p>
            <a:endParaRPr lang="en-US" altLang="zh-CN"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endParaRPr>
          </a:p>
          <a:p>
            <a:r>
              <a:rPr lang="en-US" altLang="zh-CN"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rPr>
              <a:t>      1</a:t>
            </a:r>
            <a:r>
              <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rPr>
              <a:t>、低保新申请户；</a:t>
            </a:r>
          </a:p>
          <a:p>
            <a:r>
              <a:rPr lang="en-US" altLang="zh-CN"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rPr>
              <a:t>      2</a:t>
            </a:r>
            <a:r>
              <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rPr>
              <a:t>、驻村干部、村组干部</a:t>
            </a:r>
            <a:r>
              <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rPr>
              <a:t>走访排查；</a:t>
            </a:r>
          </a:p>
          <a:p>
            <a:r>
              <a:rPr lang="en-US" altLang="zh-CN"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rPr>
              <a:t>      3</a:t>
            </a:r>
            <a:r>
              <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rPr>
              <a:t>、行业部门比对筛查。</a:t>
            </a: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827405" y="249301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（一）进一步抓好防止返贫监测和帮扶工作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p:cNvPicPr>
            <a:picLocks noChangeAspect="1" noChangeArrowheads="1"/>
          </p:cNvPicPr>
          <p:nvPr/>
        </p:nvPicPr>
        <p:blipFill>
          <a:blip r:embed="rId6"/>
          <a:srcRect/>
          <a:stretch>
            <a:fillRect/>
          </a:stretch>
        </p:blipFill>
        <p:spPr bwMode="auto">
          <a:xfrm>
            <a:off x="2285984" y="1787026"/>
            <a:ext cx="4714908" cy="507097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8914" name="Rectangle 3"/>
          <p:cNvSpPr>
            <a:spLocks noGrp="1" noChangeArrowheads="1"/>
          </p:cNvSpPr>
          <p:nvPr>
            <p:ph type="body" idx="4294967295"/>
          </p:nvPr>
        </p:nvSpPr>
        <p:spPr bwMode="auto">
          <a:xfrm>
            <a:off x="827584" y="908720"/>
            <a:ext cx="7225211" cy="5226982"/>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lgn="ctr">
              <a:lnSpc>
                <a:spcPct val="80000"/>
              </a:lnSpc>
              <a:buFont typeface="Arial" panose="020B0604020202020204" pitchFamily="34" charset="0"/>
              <a:buNone/>
            </a:pPr>
            <a:r>
              <a:rPr lang="zh-CN" altLang="en-US" sz="1600" b="1" dirty="0">
                <a:solidFill>
                  <a:srgbClr val="B2260A"/>
                </a:solidFill>
                <a:latin typeface="Arial" panose="020B0604020202020204" pitchFamily="34" charset="0"/>
                <a:ea typeface="黑体" panose="02010609060101010101" pitchFamily="49" charset="-122"/>
              </a:rPr>
              <a:t>      </a:t>
            </a:r>
            <a:endParaRPr lang="zh-CN" altLang="en-US" sz="1600" b="1" dirty="0">
              <a:solidFill>
                <a:srgbClr val="002060"/>
              </a:solidFill>
              <a:latin typeface="Arial" panose="020B0604020202020204" pitchFamily="34" charset="0"/>
              <a:ea typeface="黑体" panose="02010609060101010101" pitchFamily="49" charset="-122"/>
            </a:endParaRPr>
          </a:p>
        </p:txBody>
      </p:sp>
      <p:sp>
        <p:nvSpPr>
          <p:cNvPr id="7" name="矩形 6"/>
          <p:cNvSpPr/>
          <p:nvPr/>
        </p:nvSpPr>
        <p:spPr bwMode="auto">
          <a:xfrm>
            <a:off x="827405" y="2564765"/>
            <a:ext cx="7720965" cy="652145"/>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a:latin typeface="华文隶书" panose="02010800040101010101" pitchFamily="2" charset="-122"/>
                <a:ea typeface="华文隶书" panose="02010800040101010101" pitchFamily="2" charset="-122"/>
                <a:cs typeface="经典粗黑简" pitchFamily="49" charset="-122"/>
              </a:rPr>
              <a:t>一</a:t>
            </a:r>
            <a:r>
              <a:rPr lang="zh-CN" altLang="en-US" sz="2800" dirty="0" smtClean="0">
                <a:latin typeface="华文隶书" panose="02010800040101010101" pitchFamily="2" charset="-122"/>
                <a:ea typeface="华文隶书" panose="02010800040101010101" pitchFamily="2" charset="-122"/>
                <a:cs typeface="经典粗黑简" pitchFamily="49" charset="-122"/>
              </a:rPr>
              <a:t>、把握好当前形势，认识要再提高。</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
        <p:nvSpPr>
          <p:cNvPr id="9" name="矩形 8"/>
          <p:cNvSpPr/>
          <p:nvPr/>
        </p:nvSpPr>
        <p:spPr>
          <a:xfrm>
            <a:off x="1259632" y="1124744"/>
            <a:ext cx="6192688" cy="584775"/>
          </a:xfrm>
          <a:prstGeom prst="rect">
            <a:avLst/>
          </a:prstGeom>
        </p:spPr>
        <p:txBody>
          <a:bodyPr wrap="square">
            <a:spAutoFit/>
          </a:bodyPr>
          <a:lstStyle/>
          <a:p>
            <a:pPr lvl="0"/>
            <a:r>
              <a:rPr lang="zh-CN" altLang="en-US" sz="32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讲三个方面</a:t>
            </a:r>
            <a:endParaRPr lang="zh-CN" altLang="en-US" sz="32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
        <p:nvSpPr>
          <p:cNvPr id="15" name="矩形 14"/>
          <p:cNvSpPr/>
          <p:nvPr/>
        </p:nvSpPr>
        <p:spPr bwMode="auto">
          <a:xfrm>
            <a:off x="827405" y="3717925"/>
            <a:ext cx="7720965" cy="635000"/>
          </a:xfrm>
          <a:prstGeom prst="rect">
            <a:avLst/>
          </a:prstGeom>
          <a:solidFill>
            <a:srgbClr val="0070C0"/>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smtClean="0">
                <a:latin typeface="华文隶书" panose="02010800040101010101" pitchFamily="2" charset="-122"/>
                <a:ea typeface="华文隶书" panose="02010800040101010101" pitchFamily="2" charset="-122"/>
                <a:cs typeface="经典粗黑简" pitchFamily="49" charset="-122"/>
              </a:rPr>
              <a:t>二、锁定目标、加压奋进，工作措施要再精准。</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
        <p:nvSpPr>
          <p:cNvPr id="10" name="矩形 9"/>
          <p:cNvSpPr/>
          <p:nvPr/>
        </p:nvSpPr>
        <p:spPr bwMode="auto">
          <a:xfrm>
            <a:off x="827405" y="4843780"/>
            <a:ext cx="7733030" cy="635000"/>
          </a:xfrm>
          <a:prstGeom prst="rect">
            <a:avLst/>
          </a:prstGeom>
          <a:solidFill>
            <a:srgbClr val="0070C0"/>
          </a:solidFill>
          <a:effectLst>
            <a:outerShdw blurRad="50800" dist="38100" dir="2700000" algn="tl" rotWithShape="0">
              <a:prstClr val="black">
                <a:alpha val="40000"/>
              </a:prstClr>
            </a:outerShdw>
          </a:effectLst>
        </p:spPr>
        <p:style>
          <a:lnRef idx="0">
            <a:schemeClr val="accent4"/>
          </a:lnRef>
          <a:fillRef idx="3">
            <a:schemeClr val="accent4"/>
          </a:fillRef>
          <a:effectRef idx="3">
            <a:schemeClr val="accent4"/>
          </a:effectRef>
          <a:fontRef idx="minor">
            <a:schemeClr val="lt1"/>
          </a:fontRef>
        </p:style>
        <p:txBody>
          <a:bodyPr lIns="111760" tIns="111760" rIns="111760" bIns="111760" spcCol="1270" anchor="ctr"/>
          <a:lstStyle/>
          <a:p>
            <a:pPr defTabSz="1955800">
              <a:lnSpc>
                <a:spcPct val="90000"/>
              </a:lnSpc>
              <a:spcAft>
                <a:spcPct val="35000"/>
              </a:spcAft>
              <a:defRPr/>
            </a:pPr>
            <a:r>
              <a:rPr lang="zh-CN" altLang="en-US" sz="2800" dirty="0" smtClean="0">
                <a:latin typeface="华文隶书" panose="02010800040101010101" pitchFamily="2" charset="-122"/>
                <a:ea typeface="华文隶书" panose="02010800040101010101" pitchFamily="2" charset="-122"/>
                <a:cs typeface="经典粗黑简" pitchFamily="49" charset="-122"/>
              </a:rPr>
              <a:t>三、明确责任、务实工作，作风要再深入。</a:t>
            </a:r>
            <a:endParaRPr lang="zh-CN" altLang="en-US" sz="2800" dirty="0">
              <a:latin typeface="华文隶书" panose="02010800040101010101" pitchFamily="2" charset="-122"/>
              <a:ea typeface="华文隶书" panose="02010800040101010101" pitchFamily="2" charset="-122"/>
              <a:cs typeface="经典粗黑简" pitchFamily="49" charset="-122"/>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827405" y="249301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注意：识别程序</a:t>
            </a:r>
          </a:p>
        </p:txBody>
      </p:sp>
      <p:sp>
        <p:nvSpPr>
          <p:cNvPr id="5" name="文本框 4"/>
          <p:cNvSpPr txBox="1"/>
          <p:nvPr/>
        </p:nvSpPr>
        <p:spPr>
          <a:xfrm>
            <a:off x="1187450" y="5373370"/>
            <a:ext cx="309880" cy="645160"/>
          </a:xfrm>
          <a:prstGeom prst="rect">
            <a:avLst/>
          </a:prstGeom>
          <a:noFill/>
        </p:spPr>
        <p:txBody>
          <a:bodyPr wrap="none" rtlCol="0">
            <a:spAutoFit/>
          </a:bodyPr>
          <a:lstStyle/>
          <a:p>
            <a:endParaRPr lang="zh-CN" altLang="en-US"/>
          </a:p>
          <a:p>
            <a:endParaRPr lang="zh-CN" altLang="en-US"/>
          </a:p>
        </p:txBody>
      </p:sp>
      <p:graphicFrame>
        <p:nvGraphicFramePr>
          <p:cNvPr id="21" name="图示 20"/>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圆角矩形 4"/>
          <p:cNvSpPr/>
          <p:nvPr/>
        </p:nvSpPr>
        <p:spPr bwMode="auto">
          <a:xfrm>
            <a:off x="5116439" y="2103917"/>
            <a:ext cx="1399778" cy="870911"/>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a:latin typeface="微软雅黑" panose="020B0503020204020204" pitchFamily="34" charset="-122"/>
                <a:ea typeface="微软雅黑" panose="020B0503020204020204" pitchFamily="34" charset="-122"/>
              </a:rPr>
              <a:t>第一步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 农户</a:t>
            </a:r>
            <a:r>
              <a:rPr lang="zh-CN" altLang="en-US" sz="1600" dirty="0">
                <a:latin typeface="微软雅黑" panose="020B0503020204020204" pitchFamily="34" charset="-122"/>
                <a:ea typeface="微软雅黑" panose="020B0503020204020204" pitchFamily="34" charset="-122"/>
              </a:rPr>
              <a:t>申请</a:t>
            </a:r>
            <a:endParaRPr lang="zh-CN" sz="1600" dirty="0">
              <a:latin typeface="微软雅黑" panose="020B0503020204020204" pitchFamily="34" charset="-122"/>
              <a:ea typeface="微软雅黑" panose="020B0503020204020204" pitchFamily="34" charset="-122"/>
            </a:endParaRPr>
          </a:p>
        </p:txBody>
      </p:sp>
      <p:sp>
        <p:nvSpPr>
          <p:cNvPr id="23" name="圆角矩形 4"/>
          <p:cNvSpPr/>
          <p:nvPr/>
        </p:nvSpPr>
        <p:spPr bwMode="auto">
          <a:xfrm>
            <a:off x="7283043" y="3550893"/>
            <a:ext cx="1243872" cy="844074"/>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二</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入户核查</a:t>
            </a:r>
            <a:endParaRPr lang="zh-CN" sz="1600" dirty="0">
              <a:latin typeface="微软雅黑" panose="020B0503020204020204" pitchFamily="34" charset="-122"/>
              <a:ea typeface="微软雅黑" panose="020B0503020204020204" pitchFamily="34" charset="-122"/>
            </a:endParaRPr>
          </a:p>
        </p:txBody>
      </p:sp>
      <p:sp>
        <p:nvSpPr>
          <p:cNvPr id="24" name="圆角矩形 4"/>
          <p:cNvSpPr/>
          <p:nvPr/>
        </p:nvSpPr>
        <p:spPr bwMode="auto">
          <a:xfrm>
            <a:off x="6516216" y="4846318"/>
            <a:ext cx="1368151" cy="971550"/>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三</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a:latin typeface="微软雅黑" panose="020B0503020204020204" pitchFamily="34" charset="-122"/>
                <a:ea typeface="微软雅黑" panose="020B0503020204020204" pitchFamily="34" charset="-122"/>
              </a:rPr>
              <a:t>村级民主</a:t>
            </a:r>
            <a:r>
              <a:rPr lang="zh-CN" altLang="en-US" sz="1600" dirty="0" smtClean="0">
                <a:latin typeface="微软雅黑" panose="020B0503020204020204" pitchFamily="34" charset="-122"/>
                <a:ea typeface="微软雅黑" panose="020B0503020204020204" pitchFamily="34" charset="-122"/>
              </a:rPr>
              <a:t>评议</a:t>
            </a:r>
            <a:endParaRPr lang="en-US" altLang="zh-CN" sz="1600" dirty="0" smtClean="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（公</a:t>
            </a:r>
            <a:r>
              <a:rPr lang="zh-CN" altLang="en-US" sz="1600" dirty="0">
                <a:latin typeface="微软雅黑" panose="020B0503020204020204" pitchFamily="34" charset="-122"/>
                <a:ea typeface="微软雅黑" panose="020B0503020204020204" pitchFamily="34" charset="-122"/>
              </a:rPr>
              <a:t>示）</a:t>
            </a:r>
            <a:endParaRPr lang="zh-CN" sz="1600" dirty="0">
              <a:latin typeface="微软雅黑" panose="020B0503020204020204" pitchFamily="34" charset="-122"/>
              <a:ea typeface="微软雅黑" panose="020B0503020204020204" pitchFamily="34" charset="-122"/>
            </a:endParaRPr>
          </a:p>
        </p:txBody>
      </p:sp>
      <p:sp>
        <p:nvSpPr>
          <p:cNvPr id="25" name="圆角矩形 4"/>
          <p:cNvSpPr/>
          <p:nvPr/>
        </p:nvSpPr>
        <p:spPr bwMode="auto">
          <a:xfrm>
            <a:off x="3707904" y="4846319"/>
            <a:ext cx="1408534" cy="971549"/>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1600" b="1" dirty="0">
                <a:latin typeface="微软雅黑" panose="020B0503020204020204" pitchFamily="34" charset="-122"/>
                <a:ea typeface="微软雅黑" panose="020B0503020204020204" pitchFamily="34" charset="-122"/>
              </a:rPr>
              <a:t> </a:t>
            </a:r>
            <a:endParaRPr lang="en-US" altLang="zh-CN" sz="1600" b="1" dirty="0" smtClean="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四</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smtClean="0">
                <a:latin typeface="微软雅黑" panose="020B0503020204020204" pitchFamily="34" charset="-122"/>
                <a:ea typeface="微软雅黑" panose="020B0503020204020204" pitchFamily="34" charset="-122"/>
              </a:rPr>
              <a:t>乡镇联合审核</a:t>
            </a:r>
            <a:endParaRPr lang="zh-CN" altLang="en-US" sz="1600"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endParaRPr lang="zh-CN" sz="2000" dirty="0">
              <a:latin typeface="微软雅黑" panose="020B0503020204020204" pitchFamily="34" charset="-122"/>
              <a:ea typeface="微软雅黑" panose="020B0503020204020204" pitchFamily="34" charset="-122"/>
            </a:endParaRPr>
          </a:p>
        </p:txBody>
      </p:sp>
      <p:sp>
        <p:nvSpPr>
          <p:cNvPr id="26" name="圆角矩形 4"/>
          <p:cNvSpPr/>
          <p:nvPr/>
        </p:nvSpPr>
        <p:spPr bwMode="auto">
          <a:xfrm>
            <a:off x="3241233" y="3550893"/>
            <a:ext cx="1368152" cy="838062"/>
          </a:xfrm>
          <a:prstGeom prst="rect">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a:schemeClr val="lt1"/>
          </a:fontRef>
        </p:style>
        <p:txBody>
          <a:bodyPr lIns="49530" tIns="49530" rIns="49530" bIns="49530" spcCol="1270" anchor="ctr"/>
          <a:lstStyle/>
          <a:p>
            <a:pPr algn="ctr" defTabSz="577850">
              <a:lnSpc>
                <a:spcPct val="90000"/>
              </a:lnSpc>
              <a:spcAft>
                <a:spcPct val="35000"/>
              </a:spcAft>
              <a:defRPr/>
            </a:pPr>
            <a:r>
              <a:rPr lang="en-US" altLang="zh-CN" sz="2000" b="1" dirty="0">
                <a:latin typeface="微软雅黑" panose="020B0503020204020204" pitchFamily="34" charset="-122"/>
                <a:ea typeface="微软雅黑" panose="020B0503020204020204" pitchFamily="34" charset="-122"/>
              </a:rPr>
              <a:t> </a:t>
            </a:r>
            <a:r>
              <a:rPr lang="zh-CN" sz="1600" b="1" dirty="0" smtClean="0">
                <a:latin typeface="微软雅黑" panose="020B0503020204020204" pitchFamily="34" charset="-122"/>
                <a:ea typeface="微软雅黑" panose="020B0503020204020204" pitchFamily="34" charset="-122"/>
              </a:rPr>
              <a:t>第</a:t>
            </a:r>
            <a:r>
              <a:rPr lang="zh-CN" altLang="en-US" sz="1600" b="1" dirty="0" smtClean="0">
                <a:latin typeface="微软雅黑" panose="020B0503020204020204" pitchFamily="34" charset="-122"/>
                <a:ea typeface="微软雅黑" panose="020B0503020204020204" pitchFamily="34" charset="-122"/>
              </a:rPr>
              <a:t>五</a:t>
            </a:r>
            <a:r>
              <a:rPr lang="zh-CN" sz="1600" b="1" dirty="0" smtClean="0">
                <a:latin typeface="微软雅黑" panose="020B0503020204020204" pitchFamily="34" charset="-122"/>
                <a:ea typeface="微软雅黑" panose="020B0503020204020204" pitchFamily="34" charset="-122"/>
              </a:rPr>
              <a:t>步</a:t>
            </a:r>
            <a:endParaRPr lang="en-US" altLang="zh-CN" sz="1600" b="1" dirty="0">
              <a:latin typeface="微软雅黑" panose="020B0503020204020204" pitchFamily="34" charset="-122"/>
              <a:ea typeface="微软雅黑" panose="020B0503020204020204" pitchFamily="34" charset="-122"/>
            </a:endParaRPr>
          </a:p>
          <a:p>
            <a:pPr algn="ctr" defTabSz="577850">
              <a:lnSpc>
                <a:spcPct val="90000"/>
              </a:lnSpc>
              <a:spcAft>
                <a:spcPct val="35000"/>
              </a:spcAft>
              <a:defRPr/>
            </a:pPr>
            <a:r>
              <a:rPr lang="zh-CN" altLang="en-US" sz="1600" dirty="0">
                <a:latin typeface="微软雅黑" panose="020B0503020204020204" pitchFamily="34" charset="-122"/>
                <a:ea typeface="微软雅黑" panose="020B0503020204020204" pitchFamily="34" charset="-122"/>
              </a:rPr>
              <a:t>县</a:t>
            </a:r>
            <a:r>
              <a:rPr lang="zh-CN" altLang="en-US" sz="1600" dirty="0" smtClean="0">
                <a:latin typeface="微软雅黑" panose="020B0503020204020204" pitchFamily="34" charset="-122"/>
                <a:ea typeface="微软雅黑" panose="020B0503020204020204" pitchFamily="34" charset="-122"/>
              </a:rPr>
              <a:t>级比对审定</a:t>
            </a:r>
            <a:endParaRPr lang="zh-CN" altLang="en-US" sz="1600" dirty="0">
              <a:latin typeface="微软雅黑" panose="020B0503020204020204" pitchFamily="34" charset="-122"/>
              <a:ea typeface="微软雅黑" panose="020B0503020204020204" pitchFamily="34" charset="-122"/>
            </a:endParaRPr>
          </a:p>
        </p:txBody>
      </p:sp>
      <p:pic>
        <p:nvPicPr>
          <p:cNvPr id="27"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6200000">
            <a:off x="5596388" y="3152793"/>
            <a:ext cx="576064" cy="220135"/>
          </a:xfrm>
          <a:prstGeom prst="rect">
            <a:avLst/>
          </a:prstGeom>
          <a:noFill/>
        </p:spPr>
      </p:pic>
      <p:pic>
        <p:nvPicPr>
          <p:cNvPr id="28"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0800000">
            <a:off x="4594330" y="3928047"/>
            <a:ext cx="755196" cy="217847"/>
          </a:xfrm>
          <a:prstGeom prst="rect">
            <a:avLst/>
          </a:prstGeom>
          <a:noFill/>
        </p:spPr>
      </p:pic>
      <p:pic>
        <p:nvPicPr>
          <p:cNvPr id="29"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8591214">
            <a:off x="4938056" y="4498533"/>
            <a:ext cx="822941" cy="217847"/>
          </a:xfrm>
          <a:prstGeom prst="rect">
            <a:avLst/>
          </a:prstGeom>
          <a:noFill/>
        </p:spPr>
      </p:pic>
      <p:pic>
        <p:nvPicPr>
          <p:cNvPr id="30"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a:off x="6516216" y="3903455"/>
            <a:ext cx="766827" cy="217847"/>
          </a:xfrm>
          <a:prstGeom prst="rect">
            <a:avLst/>
          </a:prstGeom>
          <a:noFill/>
        </p:spPr>
      </p:pic>
      <p:pic>
        <p:nvPicPr>
          <p:cNvPr id="31" name="Picture 18" descr="20-03"/>
          <p:cNvPicPr>
            <a:picLocks noChangeAspect="1" noChangeArrowheads="1"/>
          </p:cNvPicPr>
          <p:nvPr/>
        </p:nvPicPr>
        <p:blipFill>
          <a:blip r:embed="rId6" cstate="print">
            <a:duotone>
              <a:prstClr val="black"/>
              <a:schemeClr val="accent2">
                <a:tint val="45000"/>
                <a:satMod val="400000"/>
              </a:schemeClr>
            </a:duotone>
          </a:blip>
          <a:srcRect/>
          <a:stretch>
            <a:fillRect/>
          </a:stretch>
        </p:blipFill>
        <p:spPr bwMode="auto">
          <a:xfrm rot="1982412">
            <a:off x="6133946" y="4480074"/>
            <a:ext cx="919611" cy="217847"/>
          </a:xfrm>
          <a:prstGeom prst="rect">
            <a:avLst/>
          </a:prstGeom>
          <a:noFill/>
        </p:spPr>
      </p:pic>
      <p:sp>
        <p:nvSpPr>
          <p:cNvPr id="32" name="文本框 31"/>
          <p:cNvSpPr txBox="1"/>
          <p:nvPr/>
        </p:nvSpPr>
        <p:spPr>
          <a:xfrm>
            <a:off x="925195" y="4437380"/>
            <a:ext cx="1750060" cy="1938020"/>
          </a:xfrm>
          <a:prstGeom prst="rect">
            <a:avLst/>
          </a:prstGeom>
          <a:noFill/>
        </p:spPr>
        <p:txBody>
          <a:bodyPr wrap="square" rtlCol="0">
            <a:spAutoFit/>
          </a:bodyPr>
          <a:lstStyle/>
          <a:p>
            <a:pPr algn="l"/>
            <a:r>
              <a:rPr lang="zh-CN" altLang="en-US" sz="2400">
                <a:solidFill>
                  <a:srgbClr val="FF0000"/>
                </a:solidFill>
                <a:latin typeface="方正粗黑宋简体" panose="02000000000000000000" charset="-122"/>
                <a:ea typeface="方正粗黑宋简体" panose="02000000000000000000" charset="-122"/>
                <a:cs typeface="方正粗黑宋简体" panose="02000000000000000000" charset="-122"/>
              </a:rPr>
              <a:t>时间：</a:t>
            </a:r>
            <a:r>
              <a:rPr lang="zh-CN" altLang="en-US" sz="2400" b="1" dirty="0" smtClean="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发现</a:t>
            </a:r>
            <a:r>
              <a:rPr lang="zh-CN" altLang="en-US" sz="2400" b="1" dirty="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风险</a:t>
            </a:r>
            <a:r>
              <a:rPr lang="zh-CN" altLang="en-US" sz="2400" b="1" dirty="0" smtClean="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线索至完成认定</a:t>
            </a:r>
            <a:r>
              <a:rPr lang="zh-TW" altLang="zh-CN" sz="2400" b="1" dirty="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不超过</a:t>
            </a:r>
            <a:r>
              <a:rPr lang="zh-TW" altLang="zh-CN" sz="2400" b="1" dirty="0" smtClean="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15天</a:t>
            </a:r>
            <a:r>
              <a:rPr lang="zh-CN" altLang="en-US" sz="2400" b="1" dirty="0" smtClean="0">
                <a:solidFill>
                  <a:srgbClr val="FF0000"/>
                </a:solidFill>
                <a:latin typeface="方正粗黑宋简体" panose="02000000000000000000" charset="-122"/>
                <a:ea typeface="方正粗黑宋简体" panose="02000000000000000000" charset="-122"/>
                <a:cs typeface="方正粗黑宋简体" panose="02000000000000000000" charset="-122"/>
                <a:sym typeface="+mn-ea"/>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down)">
                                      <p:cBhvr>
                                        <p:cTn id="11" dur="500"/>
                                        <p:tgtEl>
                                          <p:spTgt spid="2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right)">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374" y="3284999"/>
            <a:ext cx="7848872"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二是切实抓好脱贫户、监测户帮扶工作</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827405" y="249301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（一）进一步抓好防止返贫监测和帮扶工作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1142976" y="4000504"/>
            <a:ext cx="7256145" cy="1938020"/>
          </a:xfrm>
          <a:prstGeom prst="rect">
            <a:avLst/>
          </a:prstGeom>
          <a:noFill/>
        </p:spPr>
        <p:txBody>
          <a:bodyPr wrap="square" rtlCol="0">
            <a:spAutoFit/>
          </a:bodyPr>
          <a:lstStyle/>
          <a:p>
            <a:r>
              <a:rPr lang="zh-CN" altLang="en-US" sz="2400" b="1" dirty="0">
                <a:solidFill>
                  <a:srgbClr val="FF0000"/>
                </a:solidFill>
                <a:latin typeface="方正仿宋_GBK" panose="03000509000000000000" charset="-122"/>
                <a:ea typeface="方正仿宋_GBK" panose="03000509000000000000" charset="-122"/>
              </a:rPr>
              <a:t>脱贫户：乡镇驻村驻组干部负责走访联系（</a:t>
            </a:r>
            <a:r>
              <a:rPr lang="en-US" altLang="zh-CN" sz="2400" b="1" dirty="0">
                <a:solidFill>
                  <a:srgbClr val="FF0000"/>
                </a:solidFill>
                <a:latin typeface="方正仿宋_GBK" panose="03000509000000000000" charset="-122"/>
                <a:ea typeface="方正仿宋_GBK" panose="03000509000000000000" charset="-122"/>
              </a:rPr>
              <a:t>3</a:t>
            </a:r>
            <a:r>
              <a:rPr lang="zh-CN" altLang="en-US" sz="2400" b="1" dirty="0">
                <a:solidFill>
                  <a:srgbClr val="FF0000"/>
                </a:solidFill>
                <a:latin typeface="方正仿宋_GBK" panose="03000509000000000000" charset="-122"/>
                <a:ea typeface="方正仿宋_GBK" panose="03000509000000000000" charset="-122"/>
              </a:rPr>
              <a:t>、</a:t>
            </a:r>
            <a:r>
              <a:rPr lang="en-US" altLang="zh-CN" sz="2400" b="1" dirty="0">
                <a:solidFill>
                  <a:srgbClr val="FF0000"/>
                </a:solidFill>
                <a:latin typeface="方正仿宋_GBK" panose="03000509000000000000" charset="-122"/>
                <a:ea typeface="方正仿宋_GBK" panose="03000509000000000000" charset="-122"/>
              </a:rPr>
              <a:t>6</a:t>
            </a:r>
            <a:r>
              <a:rPr lang="zh-CN" altLang="en-US" sz="2400" b="1" dirty="0">
                <a:solidFill>
                  <a:srgbClr val="FF0000"/>
                </a:solidFill>
                <a:latin typeface="方正仿宋_GBK" panose="03000509000000000000" charset="-122"/>
                <a:ea typeface="方正仿宋_GBK" panose="03000509000000000000" charset="-122"/>
              </a:rPr>
              <a:t>、</a:t>
            </a:r>
            <a:r>
              <a:rPr lang="en-US" altLang="zh-CN" sz="2400" b="1" dirty="0">
                <a:solidFill>
                  <a:srgbClr val="FF0000"/>
                </a:solidFill>
                <a:latin typeface="方正仿宋_GBK" panose="03000509000000000000" charset="-122"/>
                <a:ea typeface="方正仿宋_GBK" panose="03000509000000000000" charset="-122"/>
              </a:rPr>
              <a:t>8</a:t>
            </a:r>
            <a:r>
              <a:rPr lang="zh-CN" altLang="en-US" sz="2400" b="1" dirty="0">
                <a:solidFill>
                  <a:srgbClr val="FF0000"/>
                </a:solidFill>
                <a:latin typeface="方正仿宋_GBK" panose="03000509000000000000" charset="-122"/>
                <a:ea typeface="方正仿宋_GBK" panose="03000509000000000000" charset="-122"/>
              </a:rPr>
              <a:t>、</a:t>
            </a:r>
            <a:r>
              <a:rPr lang="en-US" altLang="zh-CN" sz="2400" b="1" dirty="0">
                <a:solidFill>
                  <a:srgbClr val="FF0000"/>
                </a:solidFill>
                <a:latin typeface="方正仿宋_GBK" panose="03000509000000000000" charset="-122"/>
                <a:ea typeface="方正仿宋_GBK" panose="03000509000000000000" charset="-122"/>
              </a:rPr>
              <a:t>11</a:t>
            </a:r>
            <a:r>
              <a:rPr lang="zh-CN" altLang="en-US" sz="2400" b="1" dirty="0">
                <a:solidFill>
                  <a:srgbClr val="FF0000"/>
                </a:solidFill>
                <a:latin typeface="方正仿宋_GBK" panose="03000509000000000000" charset="-122"/>
                <a:ea typeface="方正仿宋_GBK" panose="03000509000000000000" charset="-122"/>
              </a:rPr>
              <a:t>月分别开展一次</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a:t>
            </a:r>
          </a:p>
          <a:p>
            <a:r>
              <a:rPr lang="zh-CN" altLang="en-US" sz="2400" b="1" dirty="0">
                <a:solidFill>
                  <a:srgbClr val="FF0000"/>
                </a:solidFill>
                <a:latin typeface="方正仿宋_GBK" panose="03000509000000000000" charset="-122"/>
                <a:ea typeface="方正仿宋_GBK" panose="03000509000000000000" charset="-122"/>
              </a:rPr>
              <a:t>监测户：已消除风险的，由原帮扶干部继续联系走访。未消除风险的，由一名处级领导干部和一名乡镇干部结对帮扶。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899795" y="237934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涪陵关注重点：住房保障、医疗保障</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827405" y="198882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（二）切实抓好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三保障</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和饮水安全</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47395" y="2921000"/>
            <a:ext cx="7649210" cy="1568450"/>
          </a:xfrm>
          <a:prstGeom prst="rect">
            <a:avLst/>
          </a:prstGeom>
          <a:noFill/>
        </p:spPr>
        <p:txBody>
          <a:bodyPr wrap="square" rtlCol="0">
            <a:spAutoFit/>
          </a:bodyPr>
          <a:lstStyle/>
          <a:p>
            <a:r>
              <a:rPr lang="zh-CN" altLang="en-US" sz="2400">
                <a:solidFill>
                  <a:srgbClr val="FF0000"/>
                </a:solidFill>
                <a:latin typeface="方正仿宋_GBK" panose="03000509000000000000" charset="-122"/>
                <a:ea typeface="方正仿宋_GBK" panose="03000509000000000000" charset="-122"/>
              </a:rPr>
              <a:t>住房保障：无房户、住旧房户、唯一住房是危房户、有安全住房住危房户。（要求</a:t>
            </a:r>
            <a:r>
              <a:rPr lang="en-US" altLang="zh-CN" sz="2400">
                <a:solidFill>
                  <a:srgbClr val="FF0000"/>
                </a:solidFill>
                <a:latin typeface="方正仿宋_GBK" panose="03000509000000000000" charset="-122"/>
                <a:ea typeface="方正仿宋_GBK" panose="03000509000000000000" charset="-122"/>
              </a:rPr>
              <a:t>:</a:t>
            </a:r>
            <a:r>
              <a:rPr lang="zh-CN" altLang="en-US" sz="2400">
                <a:solidFill>
                  <a:srgbClr val="FF0000"/>
                </a:solidFill>
                <a:latin typeface="方正仿宋_GBK" panose="03000509000000000000" charset="-122"/>
                <a:ea typeface="方正仿宋_GBK" panose="03000509000000000000" charset="-122"/>
              </a:rPr>
              <a:t>分类别建好台账，落实有针对性的保障措施）</a:t>
            </a:r>
          </a:p>
          <a:p>
            <a:r>
              <a:rPr lang="zh-CN" altLang="en-US" sz="2400">
                <a:solidFill>
                  <a:srgbClr val="FF0000"/>
                </a:solidFill>
                <a:latin typeface="方正仿宋_GBK" panose="03000509000000000000" charset="-122"/>
                <a:ea typeface="方正仿宋_GBK" panose="03000509000000000000" charset="-122"/>
              </a:rPr>
              <a:t>医疗保障：住院自付</a:t>
            </a:r>
            <a:r>
              <a:rPr lang="en-US" altLang="zh-CN" sz="2400">
                <a:solidFill>
                  <a:srgbClr val="FF0000"/>
                </a:solidFill>
                <a:latin typeface="方正仿宋_GBK" panose="03000509000000000000" charset="-122"/>
                <a:ea typeface="方正仿宋_GBK" panose="03000509000000000000" charset="-122"/>
              </a:rPr>
              <a:t>1.2</a:t>
            </a:r>
            <a:r>
              <a:rPr lang="zh-CN" altLang="en-US" sz="2400">
                <a:solidFill>
                  <a:srgbClr val="FF0000"/>
                </a:solidFill>
                <a:latin typeface="方正仿宋_GBK" panose="03000509000000000000" charset="-122"/>
                <a:ea typeface="方正仿宋_GBK" panose="03000509000000000000" charset="-122"/>
              </a:rPr>
              <a:t>万元以上的农户。</a:t>
            </a:r>
          </a:p>
        </p:txBody>
      </p:sp>
      <p:sp>
        <p:nvSpPr>
          <p:cNvPr id="7" name="文本框 6"/>
          <p:cNvSpPr txBox="1"/>
          <p:nvPr/>
        </p:nvSpPr>
        <p:spPr>
          <a:xfrm>
            <a:off x="827405" y="4524375"/>
            <a:ext cx="7204075" cy="1568450"/>
          </a:xfrm>
          <a:prstGeom prst="rect">
            <a:avLst/>
          </a:prstGeom>
          <a:noFill/>
        </p:spPr>
        <p:txBody>
          <a:bodyPr wrap="square" rtlCol="0">
            <a:spAutoFit/>
          </a:bodyPr>
          <a:lstStyle/>
          <a:p>
            <a:r>
              <a:rPr lang="zh-CN" altLang="en-US" sz="2400">
                <a:solidFill>
                  <a:schemeClr val="tx2">
                    <a:lumMod val="75000"/>
                  </a:schemeClr>
                </a:solidFill>
              </a:rPr>
              <a:t>脱贫户、监测户三保障和饮水安全绝对不能出问题，这是颠覆性的指标。</a:t>
            </a:r>
          </a:p>
          <a:p>
            <a:r>
              <a:rPr lang="zh-CN" altLang="en-US" sz="2400">
                <a:solidFill>
                  <a:schemeClr val="tx2">
                    <a:lumMod val="75000"/>
                  </a:schemeClr>
                </a:solidFill>
              </a:rPr>
              <a:t>一般农户主村关注住房安全、大额医疗支出、人均收入少于</a:t>
            </a:r>
            <a:r>
              <a:rPr lang="en-US" altLang="zh-CN" sz="2400">
                <a:solidFill>
                  <a:schemeClr val="tx2">
                    <a:lumMod val="75000"/>
                  </a:schemeClr>
                </a:solidFill>
              </a:rPr>
              <a:t>10000</a:t>
            </a:r>
            <a:r>
              <a:rPr lang="zh-CN" altLang="en-US" sz="2400">
                <a:solidFill>
                  <a:schemeClr val="tx2">
                    <a:lumMod val="75000"/>
                  </a:schemeClr>
                </a:solidFill>
              </a:rPr>
              <a:t>元的户。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（三）切实抓好脱贫户、监测户增收工作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47395" y="2708910"/>
            <a:ext cx="7649210" cy="3477875"/>
          </a:xfrm>
          <a:prstGeom prst="rect">
            <a:avLst/>
          </a:prstGeom>
          <a:noFill/>
        </p:spPr>
        <p:txBody>
          <a:bodyPr wrap="square" rtlCol="0">
            <a:spAutoFit/>
          </a:bodyPr>
          <a:lstStyle/>
          <a:p>
            <a:r>
              <a:rPr lang="zh-CN" altLang="en-US" sz="2400" b="1" dirty="0">
                <a:solidFill>
                  <a:srgbClr val="FF0000"/>
                </a:solidFill>
                <a:latin typeface="方正仿宋_GBK" pitchFamily="65" charset="-122"/>
                <a:ea typeface="方正仿宋_GBK" pitchFamily="65" charset="-122"/>
              </a:rPr>
              <a:t>考核</a:t>
            </a:r>
            <a:r>
              <a:rPr lang="zh-CN" altLang="en-US" sz="2400" b="1" dirty="0" smtClean="0">
                <a:solidFill>
                  <a:srgbClr val="FF0000"/>
                </a:solidFill>
                <a:latin typeface="方正仿宋_GBK" pitchFamily="65" charset="-122"/>
                <a:ea typeface="方正仿宋_GBK" pitchFamily="65" charset="-122"/>
              </a:rPr>
              <a:t>要求</a:t>
            </a:r>
            <a:r>
              <a:rPr lang="zh-CN" altLang="en-US" sz="2800" b="1" dirty="0" smtClean="0">
                <a:solidFill>
                  <a:srgbClr val="FF0000"/>
                </a:solidFill>
                <a:latin typeface="方正仿宋_GBK" pitchFamily="65" charset="-122"/>
                <a:ea typeface="方正仿宋_GBK" pitchFamily="65" charset="-122"/>
              </a:rPr>
              <a:t>“四不能三高于”</a:t>
            </a:r>
            <a:r>
              <a:rPr lang="zh-CN" altLang="en-US" sz="2400" dirty="0" smtClean="0">
                <a:solidFill>
                  <a:srgbClr val="FF0000"/>
                </a:solidFill>
                <a:latin typeface="方正仿宋_GBK" pitchFamily="65" charset="-122"/>
                <a:ea typeface="方正仿宋_GBK" pitchFamily="65" charset="-122"/>
              </a:rPr>
              <a:t>：</a:t>
            </a:r>
            <a:endParaRPr lang="en-US" altLang="zh-CN" sz="2400" dirty="0" smtClean="0">
              <a:solidFill>
                <a:srgbClr val="FF0000"/>
              </a:solidFill>
              <a:latin typeface="方正仿宋_GBK" pitchFamily="65" charset="-122"/>
              <a:ea typeface="方正仿宋_GBK" pitchFamily="65" charset="-122"/>
            </a:endParaRPr>
          </a:p>
          <a:p>
            <a:r>
              <a:rPr lang="zh-CN" altLang="en-US" sz="2400" b="1" dirty="0" smtClean="0">
                <a:solidFill>
                  <a:srgbClr val="FF0000"/>
                </a:solidFill>
                <a:latin typeface="方正仿宋_GBK" pitchFamily="65" charset="-122"/>
                <a:ea typeface="方正仿宋_GBK" pitchFamily="65" charset="-122"/>
              </a:rPr>
              <a:t>即</a:t>
            </a:r>
            <a:r>
              <a:rPr lang="zh-CN" altLang="en-US" sz="2400" b="1" dirty="0" smtClean="0">
                <a:solidFill>
                  <a:srgbClr val="FF0000"/>
                </a:solidFill>
                <a:latin typeface="方正仿宋_GBK" pitchFamily="65" charset="-122"/>
                <a:ea typeface="方正仿宋_GBK" pitchFamily="65" charset="-122"/>
              </a:rPr>
              <a:t>不能出现</a:t>
            </a:r>
            <a:r>
              <a:rPr lang="en-US" sz="2400" b="1" dirty="0" smtClean="0">
                <a:solidFill>
                  <a:srgbClr val="FF0000"/>
                </a:solidFill>
                <a:latin typeface="方正仿宋_GBK" pitchFamily="65" charset="-122"/>
                <a:ea typeface="方正仿宋_GBK" pitchFamily="65" charset="-122"/>
              </a:rPr>
              <a:t>1</a:t>
            </a:r>
            <a:r>
              <a:rPr lang="zh-CN" altLang="en-US" sz="2400" b="1" dirty="0" smtClean="0">
                <a:solidFill>
                  <a:srgbClr val="FF0000"/>
                </a:solidFill>
                <a:latin typeface="方正仿宋_GBK" pitchFamily="65" charset="-122"/>
                <a:ea typeface="方正仿宋_GBK" pitchFamily="65" charset="-122"/>
              </a:rPr>
              <a:t>户返贫致贫，不能出现</a:t>
            </a:r>
            <a:r>
              <a:rPr lang="en-US" sz="2400" b="1" dirty="0" smtClean="0">
                <a:solidFill>
                  <a:srgbClr val="FF0000"/>
                </a:solidFill>
                <a:latin typeface="方正仿宋_GBK" pitchFamily="65" charset="-122"/>
                <a:ea typeface="方正仿宋_GBK" pitchFamily="65" charset="-122"/>
              </a:rPr>
              <a:t>1</a:t>
            </a:r>
            <a:r>
              <a:rPr lang="zh-CN" altLang="en-US" sz="2400" b="1" dirty="0" smtClean="0">
                <a:solidFill>
                  <a:srgbClr val="FF0000"/>
                </a:solidFill>
                <a:latin typeface="方正仿宋_GBK" pitchFamily="65" charset="-122"/>
                <a:ea typeface="方正仿宋_GBK" pitchFamily="65" charset="-122"/>
              </a:rPr>
              <a:t>户因责任、政策、工作落实不到位造成“两不愁三保障”没有解决，不能出现</a:t>
            </a:r>
            <a:r>
              <a:rPr lang="en-US" sz="2400" b="1" dirty="0" smtClean="0">
                <a:solidFill>
                  <a:srgbClr val="FF0000"/>
                </a:solidFill>
                <a:latin typeface="方正仿宋_GBK" pitchFamily="65" charset="-122"/>
                <a:ea typeface="方正仿宋_GBK" pitchFamily="65" charset="-122"/>
              </a:rPr>
              <a:t>1</a:t>
            </a:r>
            <a:r>
              <a:rPr lang="zh-CN" altLang="en-US" sz="2400" b="1" dirty="0" smtClean="0">
                <a:solidFill>
                  <a:srgbClr val="FF0000"/>
                </a:solidFill>
                <a:latin typeface="方正仿宋_GBK" pitchFamily="65" charset="-122"/>
                <a:ea typeface="方正仿宋_GBK" pitchFamily="65" charset="-122"/>
              </a:rPr>
              <a:t>户应纳入监测对象而未纳入，不能出现</a:t>
            </a:r>
            <a:r>
              <a:rPr lang="en-US" sz="2400" b="1" dirty="0" smtClean="0">
                <a:solidFill>
                  <a:srgbClr val="FF0000"/>
                </a:solidFill>
                <a:latin typeface="方正仿宋_GBK" pitchFamily="65" charset="-122"/>
                <a:ea typeface="方正仿宋_GBK" pitchFamily="65" charset="-122"/>
              </a:rPr>
              <a:t>1</a:t>
            </a:r>
            <a:r>
              <a:rPr lang="zh-CN" altLang="en-US" sz="2400" b="1" dirty="0" smtClean="0">
                <a:solidFill>
                  <a:srgbClr val="FF0000"/>
                </a:solidFill>
                <a:latin typeface="方正仿宋_GBK" pitchFamily="65" charset="-122"/>
                <a:ea typeface="方正仿宋_GBK" pitchFamily="65" charset="-122"/>
              </a:rPr>
              <a:t>户监测对象风险消除不稳定</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en-US" altLang="zh-CN" sz="2400" b="1" dirty="0" smtClean="0">
              <a:solidFill>
                <a:srgbClr val="FF0000"/>
              </a:solidFill>
              <a:latin typeface="方正仿宋_GBK" pitchFamily="65" charset="-122"/>
              <a:ea typeface="方正仿宋_GBK" pitchFamily="65" charset="-122"/>
            </a:endParaRPr>
          </a:p>
          <a:p>
            <a:r>
              <a:rPr lang="zh-CN" altLang="en-US" sz="2400" b="1" dirty="0" smtClean="0">
                <a:solidFill>
                  <a:srgbClr val="FF0000"/>
                </a:solidFill>
                <a:latin typeface="方正仿宋_GBK" pitchFamily="65" charset="-122"/>
                <a:ea typeface="方正仿宋_GBK" pitchFamily="65" charset="-122"/>
              </a:rPr>
              <a:t>全区</a:t>
            </a:r>
            <a:r>
              <a:rPr lang="zh-CN" altLang="en-US" sz="2400" b="1" dirty="0" smtClean="0">
                <a:solidFill>
                  <a:srgbClr val="FF0000"/>
                </a:solidFill>
                <a:latin typeface="方正仿宋_GBK" pitchFamily="65" charset="-122"/>
                <a:ea typeface="方正仿宋_GBK" pitchFamily="65" charset="-122"/>
              </a:rPr>
              <a:t>脱贫人口收入增速要高于全区农民收入增速，全区农民收入增速要高于全市农民收入增速，群众满意度要高于</a:t>
            </a:r>
            <a:r>
              <a:rPr lang="en-US" sz="2400" b="1" dirty="0" smtClean="0">
                <a:solidFill>
                  <a:srgbClr val="FF0000"/>
                </a:solidFill>
                <a:latin typeface="方正仿宋_GBK" pitchFamily="65" charset="-122"/>
                <a:ea typeface="方正仿宋_GBK" pitchFamily="65" charset="-122"/>
              </a:rPr>
              <a:t>95%</a:t>
            </a:r>
            <a:r>
              <a:rPr lang="zh-CN" altLang="en-US" sz="2400" b="1" dirty="0" smtClean="0">
                <a:solidFill>
                  <a:srgbClr val="FF0000"/>
                </a:solidFill>
                <a:latin typeface="方正仿宋_GBK" pitchFamily="65" charset="-122"/>
                <a:ea typeface="方正仿宋_GBK" pitchFamily="65" charset="-122"/>
              </a:rPr>
              <a:t>。</a:t>
            </a:r>
            <a:endParaRPr lang="zh-CN" altLang="en-US" sz="2400" b="1" dirty="0">
              <a:solidFill>
                <a:srgbClr val="FF0000"/>
              </a:solidFill>
              <a:latin typeface="方正仿宋_GBK" pitchFamily="65" charset="-122"/>
              <a:ea typeface="方正仿宋_GBK"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（三）切实抓好脱贫户、监测户增收工作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965200" y="2633345"/>
            <a:ext cx="7650480" cy="4154170"/>
          </a:xfrm>
          <a:prstGeom prst="rect">
            <a:avLst/>
          </a:prstGeom>
          <a:noFill/>
        </p:spPr>
        <p:txBody>
          <a:bodyPr wrap="square" rtlCol="0">
            <a:spAutoFit/>
          </a:bodyPr>
          <a:lstStyle/>
          <a:p>
            <a:r>
              <a:rPr lang="en-US" sz="2400" b="1">
                <a:solidFill>
                  <a:srgbClr val="FF0000"/>
                </a:solidFill>
                <a:latin typeface="方正仿宋_GBK" panose="03000509000000000000" charset="-122"/>
                <a:ea typeface="方正仿宋_GBK" panose="03000509000000000000" charset="-122"/>
              </a:rPr>
              <a:t>1</a:t>
            </a:r>
            <a:r>
              <a:rPr lang="zh-CN" altLang="en-US" sz="2400" b="1">
                <a:solidFill>
                  <a:srgbClr val="FF0000"/>
                </a:solidFill>
                <a:latin typeface="方正仿宋_GBK" panose="03000509000000000000" charset="-122"/>
                <a:ea typeface="方正仿宋_GBK" panose="03000509000000000000" charset="-122"/>
              </a:rPr>
              <a:t>、到户产业</a:t>
            </a:r>
          </a:p>
          <a:p>
            <a:r>
              <a:rPr lang="en-US" altLang="zh-CN" sz="2400" b="1">
                <a:solidFill>
                  <a:srgbClr val="FF0000"/>
                </a:solidFill>
                <a:latin typeface="方正仿宋_GBK" panose="03000509000000000000" charset="-122"/>
                <a:ea typeface="方正仿宋_GBK" panose="03000509000000000000" charset="-122"/>
              </a:rPr>
              <a:t>2</a:t>
            </a:r>
            <a:r>
              <a:rPr lang="zh-CN" altLang="en-US" sz="2400" b="1">
                <a:solidFill>
                  <a:srgbClr val="FF0000"/>
                </a:solidFill>
                <a:latin typeface="方正仿宋_GBK" panose="03000509000000000000" charset="-122"/>
                <a:ea typeface="方正仿宋_GBK" panose="03000509000000000000" charset="-122"/>
              </a:rPr>
              <a:t>、稳岗就业</a:t>
            </a:r>
          </a:p>
          <a:p>
            <a:r>
              <a:rPr lang="en-US" altLang="zh-CN" sz="2400" b="1">
                <a:solidFill>
                  <a:srgbClr val="FF0000"/>
                </a:solidFill>
                <a:latin typeface="方正仿宋_GBK" panose="03000509000000000000" charset="-122"/>
                <a:ea typeface="方正仿宋_GBK" panose="03000509000000000000" charset="-122"/>
              </a:rPr>
              <a:t>3</a:t>
            </a:r>
            <a:r>
              <a:rPr lang="zh-CN" altLang="en-US" sz="2400" b="1">
                <a:solidFill>
                  <a:srgbClr val="FF0000"/>
                </a:solidFill>
                <a:latin typeface="方正仿宋_GBK" panose="03000509000000000000" charset="-122"/>
                <a:ea typeface="方正仿宋_GBK" panose="03000509000000000000" charset="-122"/>
              </a:rPr>
              <a:t>、公益岗位</a:t>
            </a:r>
          </a:p>
          <a:p>
            <a:r>
              <a:rPr lang="en-US" altLang="zh-CN" sz="2400" b="1">
                <a:solidFill>
                  <a:srgbClr val="FF0000"/>
                </a:solidFill>
                <a:latin typeface="方正仿宋_GBK" panose="03000509000000000000" charset="-122"/>
                <a:ea typeface="方正仿宋_GBK" panose="03000509000000000000" charset="-122"/>
              </a:rPr>
              <a:t>4</a:t>
            </a:r>
            <a:r>
              <a:rPr lang="zh-CN" altLang="en-US" sz="2400" b="1">
                <a:solidFill>
                  <a:srgbClr val="FF0000"/>
                </a:solidFill>
                <a:latin typeface="方正仿宋_GBK" panose="03000509000000000000" charset="-122"/>
                <a:ea typeface="方正仿宋_GBK" panose="03000509000000000000" charset="-122"/>
              </a:rPr>
              <a:t>、消费帮扶</a:t>
            </a:r>
          </a:p>
          <a:p>
            <a:r>
              <a:rPr lang="en-US" altLang="zh-CN" sz="2400" b="1">
                <a:solidFill>
                  <a:srgbClr val="FF0000"/>
                </a:solidFill>
                <a:latin typeface="方正仿宋_GBK" panose="03000509000000000000" charset="-122"/>
                <a:ea typeface="方正仿宋_GBK" panose="03000509000000000000" charset="-122"/>
              </a:rPr>
              <a:t>5</a:t>
            </a:r>
            <a:r>
              <a:rPr lang="zh-CN" altLang="en-US" sz="2400" b="1">
                <a:solidFill>
                  <a:srgbClr val="FF0000"/>
                </a:solidFill>
                <a:latin typeface="方正仿宋_GBK" panose="03000509000000000000" charset="-122"/>
                <a:ea typeface="方正仿宋_GBK" panose="03000509000000000000" charset="-122"/>
              </a:rPr>
              <a:t>、数据统计和填报（调查队抽样调查，</a:t>
            </a:r>
            <a:r>
              <a:rPr lang="en-US" altLang="zh-CN" sz="2400" b="1">
                <a:solidFill>
                  <a:srgbClr val="FF0000"/>
                </a:solidFill>
                <a:latin typeface="方正仿宋_GBK" panose="03000509000000000000" charset="-122"/>
                <a:ea typeface="方正仿宋_GBK" panose="03000509000000000000" charset="-122"/>
              </a:rPr>
              <a:t>200</a:t>
            </a:r>
            <a:r>
              <a:rPr lang="zh-CN" altLang="en-US" sz="2400" b="1">
                <a:solidFill>
                  <a:srgbClr val="FF0000"/>
                </a:solidFill>
                <a:latin typeface="方正仿宋_GBK" panose="03000509000000000000" charset="-122"/>
                <a:ea typeface="方正仿宋_GBK" panose="03000509000000000000" charset="-122"/>
              </a:rPr>
              <a:t>户样本户。三大行动系统数据与</a:t>
            </a:r>
            <a:r>
              <a:rPr lang="en-US" altLang="zh-CN" sz="2400" b="1">
                <a:solidFill>
                  <a:srgbClr val="FF0000"/>
                </a:solidFill>
                <a:latin typeface="方正仿宋_GBK" panose="03000509000000000000" charset="-122"/>
                <a:ea typeface="方正仿宋_GBK" panose="03000509000000000000" charset="-122"/>
              </a:rPr>
              <a:t>2021</a:t>
            </a:r>
            <a:r>
              <a:rPr lang="zh-CN" altLang="en-US" sz="2400" b="1">
                <a:solidFill>
                  <a:srgbClr val="FF0000"/>
                </a:solidFill>
                <a:latin typeface="方正仿宋_GBK" panose="03000509000000000000" charset="-122"/>
                <a:ea typeface="方正仿宋_GBK" panose="03000509000000000000" charset="-122"/>
              </a:rPr>
              <a:t>年同期相关，有</a:t>
            </a:r>
            <a:r>
              <a:rPr lang="en-US" altLang="zh-CN" sz="2400" b="1">
                <a:solidFill>
                  <a:srgbClr val="FF0000"/>
                </a:solidFill>
                <a:latin typeface="方正仿宋_GBK" panose="03000509000000000000" charset="-122"/>
                <a:ea typeface="方正仿宋_GBK" panose="03000509000000000000" charset="-122"/>
              </a:rPr>
              <a:t>4814</a:t>
            </a:r>
            <a:r>
              <a:rPr lang="zh-CN" altLang="en-US" sz="2400" b="1">
                <a:solidFill>
                  <a:srgbClr val="FF0000"/>
                </a:solidFill>
                <a:latin typeface="方正仿宋_GBK" panose="03000509000000000000" charset="-122"/>
                <a:ea typeface="方正仿宋_GBK" panose="03000509000000000000" charset="-122"/>
              </a:rPr>
              <a:t>户呈降低状态，占</a:t>
            </a:r>
            <a:r>
              <a:rPr lang="en-US" altLang="zh-CN" sz="2400" b="1">
                <a:solidFill>
                  <a:srgbClr val="FF0000"/>
                </a:solidFill>
                <a:latin typeface="方正仿宋_GBK" panose="03000509000000000000" charset="-122"/>
                <a:ea typeface="方正仿宋_GBK" panose="03000509000000000000" charset="-122"/>
              </a:rPr>
              <a:t>27.7%</a:t>
            </a:r>
            <a:r>
              <a:rPr lang="zh-CN" altLang="en-US" sz="2400" b="1">
                <a:solidFill>
                  <a:srgbClr val="FF0000"/>
                </a:solidFill>
                <a:latin typeface="方正仿宋_GBK" panose="03000509000000000000" charset="-122"/>
                <a:ea typeface="方正仿宋_GBK" panose="03000509000000000000" charset="-122"/>
              </a:rPr>
              <a:t>。国扶系统每年动态调整数据，直接运用到考核中。）</a:t>
            </a:r>
          </a:p>
          <a:p>
            <a:r>
              <a:rPr lang="zh-CN" altLang="en-US" sz="2400" b="1">
                <a:solidFill>
                  <a:srgbClr val="FF0000"/>
                </a:solidFill>
                <a:latin typeface="方正仿宋_GBK" panose="03000509000000000000" charset="-122"/>
                <a:ea typeface="方正仿宋_GBK" panose="03000509000000000000" charset="-122"/>
              </a:rPr>
              <a:t>工作建议：抓好数据汇总和研判，特别是在</a:t>
            </a:r>
            <a:r>
              <a:rPr lang="en-US" altLang="zh-CN" sz="2400" b="1">
                <a:solidFill>
                  <a:srgbClr val="FF0000"/>
                </a:solidFill>
                <a:latin typeface="方正仿宋_GBK" panose="03000509000000000000" charset="-122"/>
                <a:ea typeface="方正仿宋_GBK" panose="03000509000000000000" charset="-122"/>
              </a:rPr>
              <a:t>7</a:t>
            </a:r>
            <a:r>
              <a:rPr lang="zh-CN" altLang="en-US" sz="2400" b="1">
                <a:solidFill>
                  <a:srgbClr val="FF0000"/>
                </a:solidFill>
                <a:latin typeface="方正仿宋_GBK" panose="03000509000000000000" charset="-122"/>
                <a:ea typeface="方正仿宋_GBK" panose="03000509000000000000" charset="-122"/>
              </a:rPr>
              <a:t>月要认真研判一次，针对有问题和可能会出现问题的户，及时落实帮扶措施。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26440" y="2564765"/>
            <a:ext cx="7890510" cy="2676525"/>
          </a:xfrm>
          <a:prstGeom prst="rect">
            <a:avLst/>
          </a:prstGeom>
          <a:noFill/>
        </p:spPr>
        <p:txBody>
          <a:bodyPr wrap="square" rtlCol="0">
            <a:spAutoFit/>
          </a:bodyPr>
          <a:lstStyle/>
          <a:p>
            <a:r>
              <a:rPr lang="zh-CN" sz="2400" b="1">
                <a:solidFill>
                  <a:srgbClr val="FF0000"/>
                </a:solidFill>
                <a:latin typeface="方正仿宋_GBK" panose="03000509000000000000" charset="-122"/>
                <a:ea typeface="方正仿宋_GBK" panose="03000509000000000000" charset="-122"/>
              </a:rPr>
              <a:t>《三大行动工作方案》明确时间要求为</a:t>
            </a:r>
            <a:r>
              <a:rPr sz="2400" b="1">
                <a:solidFill>
                  <a:srgbClr val="FF0000"/>
                </a:solidFill>
                <a:latin typeface="方正仿宋_GBK" panose="03000509000000000000" charset="-122"/>
                <a:ea typeface="方正仿宋_GBK" panose="03000509000000000000" charset="-122"/>
              </a:rPr>
              <a:t>2022年4月上旬开始至7月底</a:t>
            </a:r>
            <a:r>
              <a:rPr lang="zh-CN" sz="2400" b="1">
                <a:solidFill>
                  <a:srgbClr val="FF0000"/>
                </a:solidFill>
                <a:latin typeface="方正仿宋_GBK" panose="03000509000000000000" charset="-122"/>
                <a:ea typeface="方正仿宋_GBK" panose="03000509000000000000" charset="-122"/>
              </a:rPr>
              <a:t>结束，有的问题整改还要延长到</a:t>
            </a:r>
            <a:r>
              <a:rPr lang="en-US" altLang="zh-CN" sz="2400" b="1">
                <a:solidFill>
                  <a:srgbClr val="FF0000"/>
                </a:solidFill>
                <a:latin typeface="方正仿宋_GBK" panose="03000509000000000000" charset="-122"/>
                <a:ea typeface="方正仿宋_GBK" panose="03000509000000000000" charset="-122"/>
              </a:rPr>
              <a:t>10</a:t>
            </a:r>
            <a:r>
              <a:rPr lang="zh-CN" altLang="en-US" sz="2400" b="1">
                <a:solidFill>
                  <a:srgbClr val="FF0000"/>
                </a:solidFill>
                <a:latin typeface="方正仿宋_GBK" panose="03000509000000000000" charset="-122"/>
                <a:ea typeface="方正仿宋_GBK" panose="03000509000000000000" charset="-122"/>
              </a:rPr>
              <a:t>月底。</a:t>
            </a:r>
          </a:p>
          <a:p>
            <a:endParaRPr lang="zh-CN" altLang="en-US" sz="2400" b="1">
              <a:solidFill>
                <a:srgbClr val="FF0000"/>
              </a:solidFill>
              <a:latin typeface="方正仿宋_GBK" panose="03000509000000000000" charset="-122"/>
              <a:ea typeface="方正仿宋_GBK" panose="03000509000000000000" charset="-122"/>
            </a:endParaRPr>
          </a:p>
          <a:p>
            <a:r>
              <a:rPr lang="zh-CN" altLang="en-US" sz="2400" b="1">
                <a:solidFill>
                  <a:srgbClr val="FF0000"/>
                </a:solidFill>
                <a:latin typeface="方正仿宋_GBK" panose="03000509000000000000" charset="-122"/>
                <a:ea typeface="方正仿宋_GBK" panose="03000509000000000000" charset="-122"/>
              </a:rPr>
              <a:t>存在问题：各乡镇街道万能表单录入的问题台账只有49条；各乡镇街道上报的问题台账只有200余条；（乡镇上报的多数是人居环境、政策宣传等问题）。市级通报全区疑似问题条数（截止15日锁定的数据），6000余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642910" y="2928934"/>
            <a:ext cx="7890510" cy="2677656"/>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一是清</a:t>
            </a:r>
            <a:r>
              <a:rPr lang="zh-CN" altLang="en-US" sz="2400" dirty="0" smtClean="0">
                <a:solidFill>
                  <a:srgbClr val="FF0000"/>
                </a:solidFill>
                <a:latin typeface="方正仿宋_GBK" pitchFamily="65" charset="-122"/>
                <a:ea typeface="方正仿宋_GBK" pitchFamily="65" charset="-122"/>
              </a:rPr>
              <a:t>人均收入低于</a:t>
            </a:r>
            <a:r>
              <a:rPr lang="en-US" sz="2400" dirty="0" smtClean="0">
                <a:solidFill>
                  <a:srgbClr val="FF0000"/>
                </a:solidFill>
                <a:latin typeface="方正仿宋_GBK" pitchFamily="65" charset="-122"/>
                <a:ea typeface="方正仿宋_GBK" pitchFamily="65" charset="-122"/>
              </a:rPr>
              <a:t>9000</a:t>
            </a:r>
            <a:r>
              <a:rPr lang="zh-CN" altLang="en-US" sz="2400" dirty="0" smtClean="0">
                <a:solidFill>
                  <a:srgbClr val="FF0000"/>
                </a:solidFill>
                <a:latin typeface="方正仿宋_GBK" pitchFamily="65" charset="-122"/>
                <a:ea typeface="方正仿宋_GBK" pitchFamily="65" charset="-122"/>
              </a:rPr>
              <a:t>元户，核查有没有收入不稳定风险，落实产业、就业和兜底保障等增收措施。建立人均收入低于</a:t>
            </a:r>
            <a:r>
              <a:rPr lang="en-US" sz="2400" dirty="0" smtClean="0">
                <a:solidFill>
                  <a:srgbClr val="FF0000"/>
                </a:solidFill>
                <a:latin typeface="方正仿宋_GBK" pitchFamily="65" charset="-122"/>
                <a:ea typeface="方正仿宋_GBK" pitchFamily="65" charset="-122"/>
              </a:rPr>
              <a:t>7000</a:t>
            </a:r>
            <a:r>
              <a:rPr lang="zh-CN" altLang="en-US" sz="2400" dirty="0" smtClean="0">
                <a:solidFill>
                  <a:srgbClr val="FF0000"/>
                </a:solidFill>
                <a:latin typeface="方正仿宋_GBK" pitchFamily="65" charset="-122"/>
                <a:ea typeface="方正仿宋_GBK" pitchFamily="65" charset="-122"/>
              </a:rPr>
              <a:t>元户、</a:t>
            </a:r>
            <a:r>
              <a:rPr lang="en-US" sz="2400" dirty="0" smtClean="0">
                <a:solidFill>
                  <a:srgbClr val="FF0000"/>
                </a:solidFill>
                <a:latin typeface="方正仿宋_GBK" pitchFamily="65" charset="-122"/>
                <a:ea typeface="方正仿宋_GBK" pitchFamily="65" charset="-122"/>
              </a:rPr>
              <a:t>9000</a:t>
            </a:r>
            <a:r>
              <a:rPr lang="zh-CN" altLang="en-US" sz="2400" dirty="0" smtClean="0">
                <a:solidFill>
                  <a:srgbClr val="FF0000"/>
                </a:solidFill>
                <a:latin typeface="方正仿宋_GBK" pitchFamily="65" charset="-122"/>
                <a:ea typeface="方正仿宋_GBK" pitchFamily="65" charset="-122"/>
              </a:rPr>
              <a:t>元户台账，开展村、镇两级研判收入稳定，暂无风险户纳入预警对象定期走访监测，确有风险的及时纳入低收入人口管理</a:t>
            </a:r>
            <a:r>
              <a:rPr lang="zh-CN" altLang="en-US" sz="2400" dirty="0" smtClean="0">
                <a:solidFill>
                  <a:srgbClr val="FF0000"/>
                </a:solidFill>
                <a:latin typeface="方正仿宋_GBK" pitchFamily="65" charset="-122"/>
                <a:ea typeface="方正仿宋_GBK" pitchFamily="65" charset="-122"/>
              </a:rPr>
              <a:t>。</a:t>
            </a:r>
            <a:endParaRPr lang="zh-CN" altLang="en-US" sz="2400" dirty="0" smtClean="0">
              <a:solidFill>
                <a:srgbClr val="FF0000"/>
              </a:solidFill>
              <a:latin typeface="方正仿宋_GBK" pitchFamily="65" charset="-122"/>
              <a:ea typeface="方正仿宋_GBK"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dirty="0">
                <a:solidFill>
                  <a:srgbClr val="FF0000"/>
                </a:solidFill>
                <a:latin typeface="方正仿宋_GBK" panose="03000509000000000000" charset="-122"/>
                <a:ea typeface="方正仿宋_GBK" panose="03000509000000000000" charset="-122"/>
              </a:rPr>
              <a:t>（四）持续抓好</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三大行动</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642910" y="3000372"/>
            <a:ext cx="7902602" cy="3046988"/>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二是清</a:t>
            </a:r>
            <a:r>
              <a:rPr lang="zh-CN" altLang="en-US" sz="2400" dirty="0" smtClean="0">
                <a:solidFill>
                  <a:srgbClr val="FF0000"/>
                </a:solidFill>
                <a:latin typeface="方正仿宋_GBK" pitchFamily="65" charset="-122"/>
                <a:ea typeface="方正仿宋_GBK" pitchFamily="65" charset="-122"/>
              </a:rPr>
              <a:t>居住土木等结构旧房户，核查住房安全保障风险，落实动态鉴定、一对一监测、分类处置。建立住房结构不稳定户台账，乡镇定期申请住房等级鉴定，落实干部一对一进行不安全住房住人情况日常监测，对老人居住、生产居住、违法建筑等情况分类研判、处置。</a:t>
            </a:r>
          </a:p>
          <a:p>
            <a:endParaRPr lang="zh-CN" altLang="en-US"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14348" y="2857496"/>
            <a:ext cx="7890510" cy="2677656"/>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三是清</a:t>
            </a:r>
            <a:r>
              <a:rPr lang="zh-CN" altLang="en-US" sz="2400" dirty="0" smtClean="0">
                <a:solidFill>
                  <a:srgbClr val="FF0000"/>
                </a:solidFill>
                <a:latin typeface="方正仿宋_GBK" pitchFamily="65" charset="-122"/>
                <a:ea typeface="方正仿宋_GBK" pitchFamily="65" charset="-122"/>
              </a:rPr>
              <a:t>基本医疗未参保和大病对象户，核查有没有无能力负担风险，落实逐户研判、监测帮扶、医疗救助等措施。建立大病户和大额支出户动态台账，逐户核查收支情况，符合监测对象的及时纳入监测、帮扶。</a:t>
            </a:r>
          </a:p>
          <a:p>
            <a:endParaRPr lang="zh-CN" altLang="en-US"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14348" y="3000372"/>
            <a:ext cx="7890510" cy="3046988"/>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四是清</a:t>
            </a:r>
            <a:r>
              <a:rPr lang="zh-CN" altLang="en-US" sz="2400" dirty="0" smtClean="0">
                <a:solidFill>
                  <a:srgbClr val="FF0000"/>
                </a:solidFill>
                <a:latin typeface="方正仿宋_GBK" pitchFamily="65" charset="-122"/>
                <a:ea typeface="方正仿宋_GBK" pitchFamily="65" charset="-122"/>
              </a:rPr>
              <a:t>辍学、厌学学生和多子女户，核查有没有义务教育不保障风险，落实好入学监测、劝返、送教上门等措施。建立义务教育学生风险排查台账，对厌学学生落实专人引导教育，对休学、身体原因不能入学学生按要求落实好送教等政策。</a:t>
            </a:r>
          </a:p>
          <a:p>
            <a:endParaRPr lang="zh-CN" altLang="en-US"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3" name="矩形 2"/>
          <p:cNvSpPr/>
          <p:nvPr/>
        </p:nvSpPr>
        <p:spPr>
          <a:xfrm>
            <a:off x="1043305" y="357314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14348" y="3071810"/>
            <a:ext cx="7890510" cy="2308324"/>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五是清</a:t>
            </a:r>
            <a:r>
              <a:rPr lang="zh-CN" altLang="en-US" sz="2400" dirty="0" smtClean="0">
                <a:solidFill>
                  <a:srgbClr val="FF0000"/>
                </a:solidFill>
                <a:latin typeface="方正仿宋_GBK" pitchFamily="65" charset="-122"/>
                <a:ea typeface="方正仿宋_GBK" pitchFamily="65" charset="-122"/>
              </a:rPr>
              <a:t>饮水非自来水和水质、水量、供水不稳定户，核查有没有饮水不安全风险，落实定期监测、现场核查、定期销号等措施。建立饮水保障风险户台账，定期监测，及时解决风险和困难</a:t>
            </a:r>
            <a:r>
              <a:rPr lang="zh-CN" altLang="en-US" sz="2400" dirty="0" smtClean="0">
                <a:solidFill>
                  <a:srgbClr val="FF0000"/>
                </a:solidFill>
                <a:latin typeface="方正仿宋_GBK" pitchFamily="65" charset="-122"/>
                <a:ea typeface="方正仿宋_GBK" pitchFamily="65" charset="-122"/>
              </a:rPr>
              <a:t>。</a:t>
            </a:r>
            <a:endParaRPr lang="zh-CN" altLang="en-US" sz="2400" dirty="0" smtClean="0">
              <a:solidFill>
                <a:srgbClr val="FF0000"/>
              </a:solidFill>
              <a:latin typeface="方正仿宋_GBK" pitchFamily="65" charset="-122"/>
              <a:ea typeface="方正仿宋_GBK"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714348" y="2857496"/>
            <a:ext cx="7890510" cy="3046988"/>
          </a:xfrm>
          <a:prstGeom prst="rect">
            <a:avLst/>
          </a:prstGeom>
          <a:noFill/>
        </p:spPr>
        <p:txBody>
          <a:bodyPr wrap="square" rtlCol="0">
            <a:spAutoFit/>
          </a:bodyPr>
          <a:lstStyle/>
          <a:p>
            <a:r>
              <a:rPr lang="zh-CN" altLang="en-US" sz="2400" b="1" dirty="0" smtClean="0">
                <a:solidFill>
                  <a:srgbClr val="FF0000"/>
                </a:solidFill>
                <a:latin typeface="方正仿宋_GBK" pitchFamily="65" charset="-122"/>
                <a:ea typeface="方正仿宋_GBK" pitchFamily="65" charset="-122"/>
              </a:rPr>
              <a:t>工作 措施（六清六核六落实</a:t>
            </a:r>
            <a:r>
              <a:rPr lang="zh-CN" altLang="en-US" sz="2400" b="1" dirty="0" smtClean="0">
                <a:solidFill>
                  <a:srgbClr val="FF0000"/>
                </a:solidFill>
                <a:latin typeface="方正仿宋_GBK" pitchFamily="65" charset="-122"/>
                <a:ea typeface="方正仿宋_GBK" pitchFamily="65" charset="-122"/>
              </a:rPr>
              <a:t>）</a:t>
            </a:r>
            <a:endParaRPr lang="en-US" altLang="zh-CN" sz="2400" b="1" dirty="0" smtClean="0">
              <a:solidFill>
                <a:srgbClr val="FF0000"/>
              </a:solidFill>
              <a:latin typeface="方正仿宋_GBK" pitchFamily="65" charset="-122"/>
              <a:ea typeface="方正仿宋_GBK" pitchFamily="65" charset="-122"/>
            </a:endParaRPr>
          </a:p>
          <a:p>
            <a:endParaRPr lang="zh-CN" altLang="en-US" sz="2400" dirty="0" smtClean="0">
              <a:solidFill>
                <a:srgbClr val="FF0000"/>
              </a:solidFill>
              <a:latin typeface="方正仿宋_GBK" pitchFamily="65" charset="-122"/>
              <a:ea typeface="方正仿宋_GBK" pitchFamily="65" charset="-122"/>
            </a:endParaRPr>
          </a:p>
          <a:p>
            <a:r>
              <a:rPr lang="zh-CN" altLang="en-US" sz="2400" dirty="0" smtClean="0">
                <a:solidFill>
                  <a:srgbClr val="FF0000"/>
                </a:solidFill>
                <a:latin typeface="方正仿宋_GBK" pitchFamily="65" charset="-122"/>
                <a:ea typeface="方正仿宋_GBK" pitchFamily="65" charset="-122"/>
              </a:rPr>
              <a:t>六是清</a:t>
            </a:r>
            <a:r>
              <a:rPr lang="zh-CN" altLang="en-US" sz="2400" dirty="0" smtClean="0">
                <a:solidFill>
                  <a:srgbClr val="FF0000"/>
                </a:solidFill>
                <a:latin typeface="方正仿宋_GBK" pitchFamily="65" charset="-122"/>
                <a:ea typeface="方正仿宋_GBK" pitchFamily="65" charset="-122"/>
              </a:rPr>
              <a:t>脱贫户和监测户各项帮扶政策，分行业开展专项核查有没有不到位，落实专项整改、自查自纠、满意度回访。分行业清理各项巩固拓展脱贫攻坚成果政策落实情况，对风险问题及时研判，确保产业帮扶、就业帮扶、消费帮扶、兜底保障、残疾人帮扶、小额信贷、入股分红等政策落实到位，定期开展满意度回访。</a:t>
            </a:r>
            <a:endParaRPr lang="zh-CN" altLang="en-US" sz="2400" b="1" dirty="0">
              <a:solidFill>
                <a:srgbClr val="FF0000"/>
              </a:solidFill>
              <a:latin typeface="方正仿宋_GBK" pitchFamily="65" charset="-122"/>
              <a:ea typeface="方正仿宋_GBK" pitchFamily="65"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966470" y="2564765"/>
            <a:ext cx="7650480" cy="3046095"/>
          </a:xfrm>
          <a:prstGeom prst="rect">
            <a:avLst/>
          </a:prstGeom>
          <a:noFill/>
        </p:spPr>
        <p:txBody>
          <a:bodyPr wrap="square" rtlCol="0">
            <a:spAutoFit/>
          </a:bodyPr>
          <a:lstStyle/>
          <a:p>
            <a:r>
              <a:rPr lang="en-US" sz="2400" b="1" dirty="0">
                <a:solidFill>
                  <a:srgbClr val="FF0000"/>
                </a:solidFill>
                <a:latin typeface="方正仿宋_GBK" panose="03000509000000000000" charset="-122"/>
                <a:ea typeface="方正仿宋_GBK" panose="03000509000000000000" charset="-122"/>
              </a:rPr>
              <a:t>8</a:t>
            </a:r>
            <a:r>
              <a:rPr lang="zh-CN" altLang="en-US" sz="2400" b="1" dirty="0">
                <a:solidFill>
                  <a:srgbClr val="FF0000"/>
                </a:solidFill>
                <a:latin typeface="方正仿宋_GBK" panose="03000509000000000000" charset="-122"/>
                <a:ea typeface="方正仿宋_GBK" panose="03000509000000000000" charset="-122"/>
              </a:rPr>
              <a:t>月份，市乡村振兴局将委托第三方机构（西南大学）开展三大行动评估共作。</a:t>
            </a:r>
          </a:p>
          <a:p>
            <a:r>
              <a:rPr lang="zh-CN" altLang="en-US" sz="2400" b="1" dirty="0">
                <a:solidFill>
                  <a:srgbClr val="FF0000"/>
                </a:solidFill>
                <a:latin typeface="方正仿宋_GBK" panose="03000509000000000000" charset="-122"/>
                <a:ea typeface="方正仿宋_GBK" panose="03000509000000000000" charset="-122"/>
              </a:rPr>
              <a:t>评估结果运用：各区县排位、占年底考核</a:t>
            </a:r>
            <a:r>
              <a:rPr lang="en-US" altLang="zh-CN" sz="2400" b="1" dirty="0">
                <a:solidFill>
                  <a:srgbClr val="FF0000"/>
                </a:solidFill>
                <a:latin typeface="方正仿宋_GBK" panose="03000509000000000000" charset="-122"/>
                <a:ea typeface="方正仿宋_GBK" panose="03000509000000000000" charset="-122"/>
              </a:rPr>
              <a:t>20%</a:t>
            </a:r>
            <a:r>
              <a:rPr lang="zh-CN" altLang="en-US" sz="2400" b="1" dirty="0">
                <a:solidFill>
                  <a:srgbClr val="FF0000"/>
                </a:solidFill>
                <a:latin typeface="方正仿宋_GBK" panose="03000509000000000000" charset="-122"/>
                <a:ea typeface="方正仿宋_GBK" panose="03000509000000000000" charset="-122"/>
              </a:rPr>
              <a:t>。</a:t>
            </a:r>
          </a:p>
          <a:p>
            <a:endParaRPr lang="zh-CN" altLang="en-US" sz="2400" b="1" dirty="0">
              <a:solidFill>
                <a:srgbClr val="FF0000"/>
              </a:solidFill>
              <a:latin typeface="方正仿宋_GBK" panose="03000509000000000000" charset="-122"/>
              <a:ea typeface="方正仿宋_GBK" panose="03000509000000000000" charset="-122"/>
            </a:endParaRPr>
          </a:p>
          <a:p>
            <a:r>
              <a:rPr lang="zh-CN" altLang="en-US" sz="2400" b="1" dirty="0">
                <a:solidFill>
                  <a:srgbClr val="FF0000"/>
                </a:solidFill>
                <a:latin typeface="方正仿宋_GBK" panose="03000509000000000000" charset="-122"/>
                <a:ea typeface="方正仿宋_GBK" panose="03000509000000000000" charset="-122"/>
              </a:rPr>
              <a:t>评估扣分重点</a:t>
            </a:r>
            <a:r>
              <a:rPr lang="zh-CN" altLang="en-US" sz="2400" b="1" dirty="0" smtClean="0">
                <a:solidFill>
                  <a:srgbClr val="FF0000"/>
                </a:solidFill>
                <a:latin typeface="方正仿宋_GBK" panose="03000509000000000000" charset="-122"/>
                <a:ea typeface="方正仿宋_GBK" panose="03000509000000000000" charset="-122"/>
              </a:rPr>
              <a:t>：</a:t>
            </a:r>
            <a:r>
              <a:rPr lang="en-US" altLang="zh-CN" sz="2400" b="1" dirty="0" smtClean="0">
                <a:solidFill>
                  <a:srgbClr val="FF0000"/>
                </a:solidFill>
                <a:latin typeface="方正仿宋_GBK" panose="03000509000000000000" charset="-122"/>
                <a:ea typeface="方正仿宋_GBK" panose="03000509000000000000" charset="-122"/>
              </a:rPr>
              <a:t>1</a:t>
            </a:r>
            <a:r>
              <a:rPr lang="zh-CN" altLang="en-US" sz="2400" b="1" dirty="0">
                <a:solidFill>
                  <a:srgbClr val="FF0000"/>
                </a:solidFill>
                <a:latin typeface="方正仿宋_GBK" panose="03000509000000000000" charset="-122"/>
                <a:ea typeface="方正仿宋_GBK" panose="03000509000000000000" charset="-122"/>
              </a:rPr>
              <a:t>、应排查出的问题没有排查出来；</a:t>
            </a:r>
          </a:p>
          <a:p>
            <a:r>
              <a:rPr lang="en-US" altLang="zh-CN" sz="2400" b="1" dirty="0">
                <a:solidFill>
                  <a:srgbClr val="FF0000"/>
                </a:solidFill>
                <a:latin typeface="方正仿宋_GBK" panose="03000509000000000000" charset="-122"/>
                <a:ea typeface="方正仿宋_GBK" panose="03000509000000000000" charset="-122"/>
              </a:rPr>
              <a:t>                            </a:t>
            </a:r>
            <a:r>
              <a:rPr lang="en-US" altLang="zh-CN" sz="2400" b="1" dirty="0" smtClean="0">
                <a:solidFill>
                  <a:srgbClr val="FF0000"/>
                </a:solidFill>
                <a:latin typeface="方正仿宋_GBK" panose="03000509000000000000" charset="-122"/>
                <a:ea typeface="方正仿宋_GBK" panose="03000509000000000000" charset="-122"/>
              </a:rPr>
              <a:t> 2</a:t>
            </a:r>
            <a:r>
              <a:rPr lang="zh-CN" altLang="en-US" sz="2400" b="1" dirty="0">
                <a:solidFill>
                  <a:srgbClr val="FF0000"/>
                </a:solidFill>
                <a:latin typeface="方正仿宋_GBK" panose="03000509000000000000" charset="-122"/>
                <a:ea typeface="方正仿宋_GBK" panose="03000509000000000000" charset="-122"/>
              </a:rPr>
              <a:t>、发现的问题，应改未改。</a:t>
            </a:r>
          </a:p>
          <a:p>
            <a:r>
              <a:rPr lang="zh-CN" altLang="en-US" sz="2400" b="1" dirty="0">
                <a:solidFill>
                  <a:srgbClr val="FF0000"/>
                </a:solidFill>
                <a:latin typeface="方正仿宋_GBK" panose="03000509000000000000" charset="-122"/>
                <a:ea typeface="方正仿宋_GBK" panose="03000509000000000000" charset="-122"/>
              </a:rPr>
              <a:t>评估工作方式：第三方机构将市局提供的问题台账，与乡镇、村的台账进行核对，与农户实际情况进行比对。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（四）持续抓好</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三大行动</a:t>
            </a:r>
            <a:r>
              <a:rPr lang="en-US" altLang="zh-CN" sz="2400" b="1">
                <a:solidFill>
                  <a:srgbClr val="FF0000"/>
                </a:solidFill>
                <a:latin typeface="方正仿宋_GBK" panose="03000509000000000000" charset="-122"/>
                <a:ea typeface="方正仿宋_GBK" panose="03000509000000000000" charset="-122"/>
              </a:rPr>
              <a:t>”</a:t>
            </a:r>
            <a:r>
              <a:rPr lang="zh-CN" altLang="en-US" sz="2400" b="1">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99795" y="2780665"/>
            <a:ext cx="7650480" cy="3416320"/>
          </a:xfrm>
          <a:prstGeom prst="rect">
            <a:avLst/>
          </a:prstGeom>
          <a:noFill/>
        </p:spPr>
        <p:txBody>
          <a:bodyPr wrap="square" rtlCol="0">
            <a:spAutoFit/>
          </a:bodyPr>
          <a:lstStyle/>
          <a:p>
            <a:r>
              <a:rPr lang="zh-CN" altLang="en-US" sz="2400" b="1" dirty="0">
                <a:solidFill>
                  <a:srgbClr val="FF0000"/>
                </a:solidFill>
                <a:latin typeface="方正仿宋_GBK" panose="03000509000000000000" charset="-122"/>
                <a:ea typeface="方正仿宋_GBK" panose="03000509000000000000" charset="-122"/>
              </a:rPr>
              <a:t>工作建议</a:t>
            </a:r>
            <a:r>
              <a:rPr lang="zh-CN" altLang="en-US" sz="2400" b="1" dirty="0" smtClean="0">
                <a:solidFill>
                  <a:srgbClr val="FF0000"/>
                </a:solidFill>
                <a:latin typeface="方正仿宋_GBK" panose="03000509000000000000" charset="-122"/>
                <a:ea typeface="方正仿宋_GBK" panose="03000509000000000000" charset="-122"/>
              </a:rPr>
              <a:t>：</a:t>
            </a:r>
            <a:endParaRPr lang="en-US" altLang="zh-CN" sz="2400" b="1" dirty="0" smtClean="0">
              <a:solidFill>
                <a:srgbClr val="FF0000"/>
              </a:solidFill>
              <a:latin typeface="方正仿宋_GBK" panose="03000509000000000000" charset="-122"/>
              <a:ea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rPr>
              <a:t> </a:t>
            </a:r>
            <a:r>
              <a:rPr lang="en-US" altLang="zh-CN" sz="2400" b="1" dirty="0" smtClean="0">
                <a:solidFill>
                  <a:srgbClr val="FF0000"/>
                </a:solidFill>
                <a:latin typeface="方正仿宋_GBK" panose="03000509000000000000" charset="-122"/>
                <a:ea typeface="方正仿宋_GBK" panose="03000509000000000000" charset="-122"/>
              </a:rPr>
              <a:t>                   </a:t>
            </a:r>
            <a:r>
              <a:rPr lang="en-US" altLang="zh-CN" sz="2400" b="1" dirty="0" smtClean="0">
                <a:solidFill>
                  <a:srgbClr val="FF0000"/>
                </a:solidFill>
                <a:latin typeface="方正仿宋_GBK" panose="03000509000000000000" charset="-122"/>
                <a:ea typeface="方正仿宋_GBK" panose="03000509000000000000" charset="-122"/>
              </a:rPr>
              <a:t>1</a:t>
            </a:r>
            <a:r>
              <a:rPr lang="zh-CN" altLang="en-US" sz="2400" b="1" dirty="0">
                <a:solidFill>
                  <a:srgbClr val="FF0000"/>
                </a:solidFill>
                <a:latin typeface="方正仿宋_GBK" panose="03000509000000000000" charset="-122"/>
                <a:ea typeface="方正仿宋_GBK" panose="03000509000000000000" charset="-122"/>
              </a:rPr>
              <a:t>、建好问题台账。</a:t>
            </a:r>
          </a:p>
          <a:p>
            <a:r>
              <a:rPr lang="en-US" altLang="zh-CN" sz="2400" b="1" dirty="0">
                <a:solidFill>
                  <a:srgbClr val="FF0000"/>
                </a:solidFill>
                <a:latin typeface="方正仿宋_GBK" panose="03000509000000000000" charset="-122"/>
                <a:ea typeface="方正仿宋_GBK" panose="03000509000000000000" charset="-122"/>
              </a:rPr>
              <a:t>                    2</a:t>
            </a:r>
            <a:r>
              <a:rPr lang="zh-CN" altLang="en-US" sz="2400" b="1" dirty="0">
                <a:solidFill>
                  <a:srgbClr val="FF0000"/>
                </a:solidFill>
                <a:latin typeface="方正仿宋_GBK" panose="03000509000000000000" charset="-122"/>
                <a:ea typeface="方正仿宋_GBK" panose="03000509000000000000" charset="-122"/>
              </a:rPr>
              <a:t>、抓好问题整改。</a:t>
            </a:r>
          </a:p>
          <a:p>
            <a:r>
              <a:rPr lang="en-US" altLang="zh-CN" sz="2400" b="1" dirty="0">
                <a:solidFill>
                  <a:srgbClr val="FF0000"/>
                </a:solidFill>
                <a:latin typeface="方正仿宋_GBK" panose="03000509000000000000" charset="-122"/>
                <a:ea typeface="方正仿宋_GBK" panose="03000509000000000000" charset="-122"/>
              </a:rPr>
              <a:t>                    3</a:t>
            </a:r>
            <a:r>
              <a:rPr lang="zh-CN" altLang="en-US" sz="2400" b="1" dirty="0">
                <a:solidFill>
                  <a:srgbClr val="FF0000"/>
                </a:solidFill>
                <a:latin typeface="方正仿宋_GBK" panose="03000509000000000000" charset="-122"/>
                <a:ea typeface="方正仿宋_GBK" panose="03000509000000000000" charset="-122"/>
              </a:rPr>
              <a:t>、做好入户走访的补课工作。</a:t>
            </a:r>
          </a:p>
          <a:p>
            <a:endParaRPr lang="zh-CN" altLang="en-US" sz="2400" b="1" dirty="0">
              <a:solidFill>
                <a:srgbClr val="FF0000"/>
              </a:solidFill>
              <a:latin typeface="方正仿宋_GBK" panose="03000509000000000000" charset="-122"/>
              <a:ea typeface="方正仿宋_GBK" panose="03000509000000000000" charset="-122"/>
            </a:endParaRPr>
          </a:p>
          <a:p>
            <a:r>
              <a:rPr lang="zh-CN" altLang="en-US" sz="2400" b="1" dirty="0">
                <a:solidFill>
                  <a:srgbClr val="FF0000"/>
                </a:solidFill>
                <a:latin typeface="方正仿宋_GBK" panose="03000509000000000000" charset="-122"/>
                <a:ea typeface="方正仿宋_GBK" panose="03000509000000000000" charset="-122"/>
              </a:rPr>
              <a:t>注意：针对走访录入错误产生的问题，不要在</a:t>
            </a:r>
            <a:r>
              <a:rPr lang="en-US" altLang="zh-CN" sz="2400" b="1" dirty="0">
                <a:solidFill>
                  <a:srgbClr val="FF0000"/>
                </a:solidFill>
                <a:latin typeface="方正仿宋_GBK" panose="03000509000000000000" charset="-122"/>
                <a:ea typeface="方正仿宋_GBK" panose="03000509000000000000" charset="-122"/>
              </a:rPr>
              <a:t>APP</a:t>
            </a:r>
            <a:r>
              <a:rPr lang="zh-CN" altLang="en-US" sz="2400" b="1" dirty="0">
                <a:solidFill>
                  <a:srgbClr val="FF0000"/>
                </a:solidFill>
                <a:latin typeface="方正仿宋_GBK" panose="03000509000000000000" charset="-122"/>
                <a:ea typeface="方正仿宋_GBK" panose="03000509000000000000" charset="-122"/>
              </a:rPr>
              <a:t>上修改了，在台账里面做好备注就可以了。当然切忌要实事求是！新发现的问题也要登记在台账里，问题台账条数多比少好！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p:cNvPicPr>
            <a:picLocks noChangeAspect="1" noChangeArrowheads="1"/>
          </p:cNvPicPr>
          <p:nvPr/>
        </p:nvPicPr>
        <p:blipFill>
          <a:blip r:embed="rId6"/>
          <a:srcRect/>
          <a:stretch>
            <a:fillRect/>
          </a:stretch>
        </p:blipFill>
        <p:spPr bwMode="auto">
          <a:xfrm>
            <a:off x="228659" y="1765256"/>
            <a:ext cx="8701059" cy="509274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b="1" dirty="0" smtClean="0">
                <a:solidFill>
                  <a:srgbClr val="FF0000"/>
                </a:solidFill>
                <a:highlight>
                  <a:srgbClr val="000080"/>
                </a:highlight>
                <a:latin typeface="方正仿宋_GBK" panose="03000509000000000000" charset="-122"/>
                <a:ea typeface="方正仿宋_GBK" panose="03000509000000000000" charset="-122"/>
              </a:rPr>
              <a:t>二、</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锁定目标、加压奋进，工作措施要再精准。</a:t>
            </a:r>
          </a:p>
        </p:txBody>
      </p:sp>
      <p:sp>
        <p:nvSpPr>
          <p:cNvPr id="4" name="文本框 3"/>
          <p:cNvSpPr txBox="1"/>
          <p:nvPr/>
        </p:nvSpPr>
        <p:spPr>
          <a:xfrm>
            <a:off x="797560" y="2089785"/>
            <a:ext cx="7697470" cy="460375"/>
          </a:xfrm>
          <a:prstGeom prst="rect">
            <a:avLst/>
          </a:prstGeom>
          <a:noFill/>
        </p:spPr>
        <p:txBody>
          <a:bodyPr wrap="square" rtlCol="0">
            <a:spAutoFit/>
          </a:bodyPr>
          <a:lstStyle/>
          <a:p>
            <a:r>
              <a:rPr lang="zh-CN" altLang="en-US" sz="2400" b="1" dirty="0">
                <a:solidFill>
                  <a:srgbClr val="FF0000"/>
                </a:solidFill>
                <a:latin typeface="方正仿宋_GBK" panose="03000509000000000000" charset="-122"/>
                <a:ea typeface="方正仿宋_GBK" panose="03000509000000000000" charset="-122"/>
              </a:rPr>
              <a:t>（四）持续抓好</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三大行动</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工作</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99795" y="2780665"/>
            <a:ext cx="7650480" cy="3046988"/>
          </a:xfrm>
          <a:prstGeom prst="rect">
            <a:avLst/>
          </a:prstGeom>
          <a:noFill/>
        </p:spPr>
        <p:txBody>
          <a:bodyPr wrap="square" rtlCol="0">
            <a:spAutoFit/>
          </a:bodyPr>
          <a:lstStyle/>
          <a:p>
            <a:r>
              <a:rPr lang="zh-CN" altLang="en-US" sz="2400" b="1" dirty="0">
                <a:solidFill>
                  <a:srgbClr val="FF0000"/>
                </a:solidFill>
                <a:latin typeface="方正仿宋_GBK" panose="03000509000000000000" charset="-122"/>
                <a:ea typeface="方正仿宋_GBK" panose="03000509000000000000" charset="-122"/>
              </a:rPr>
              <a:t>工作建议</a:t>
            </a:r>
            <a:r>
              <a:rPr lang="zh-CN" altLang="en-US" sz="2400" b="1" dirty="0" smtClean="0">
                <a:solidFill>
                  <a:srgbClr val="FF0000"/>
                </a:solidFill>
                <a:latin typeface="方正仿宋_GBK" panose="03000509000000000000" charset="-122"/>
                <a:ea typeface="方正仿宋_GBK" panose="03000509000000000000" charset="-122"/>
              </a:rPr>
              <a:t>：</a:t>
            </a:r>
            <a:endParaRPr lang="en-US" altLang="zh-CN" sz="2400" b="1" dirty="0" smtClean="0">
              <a:solidFill>
                <a:srgbClr val="FF0000"/>
              </a:solidFill>
              <a:latin typeface="方正仿宋_GBK" panose="03000509000000000000" charset="-122"/>
              <a:ea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rPr>
              <a:t>                    </a:t>
            </a:r>
            <a:r>
              <a:rPr lang="en-US" altLang="zh-CN" sz="2400" b="1" dirty="0">
                <a:solidFill>
                  <a:srgbClr val="FF0000"/>
                </a:solidFill>
                <a:latin typeface="方正仿宋_GBK" panose="03000509000000000000" charset="-122"/>
                <a:ea typeface="方正仿宋_GBK" panose="03000509000000000000" charset="-122"/>
              </a:rPr>
              <a:t>2</a:t>
            </a:r>
            <a:r>
              <a:rPr lang="zh-CN" altLang="en-US" sz="2400" b="1" dirty="0">
                <a:solidFill>
                  <a:srgbClr val="FF0000"/>
                </a:solidFill>
                <a:latin typeface="方正仿宋_GBK" panose="03000509000000000000" charset="-122"/>
                <a:ea typeface="方正仿宋_GBK" panose="03000509000000000000" charset="-122"/>
              </a:rPr>
              <a:t>、抓好问题整改。</a:t>
            </a:r>
          </a:p>
          <a:p>
            <a:r>
              <a:rPr lang="en-US" altLang="zh-CN" sz="2400" b="1" dirty="0">
                <a:solidFill>
                  <a:srgbClr val="FF0000"/>
                </a:solidFill>
                <a:latin typeface="方正仿宋_GBK" panose="03000509000000000000" charset="-122"/>
                <a:ea typeface="方正仿宋_GBK" panose="03000509000000000000" charset="-122"/>
              </a:rPr>
              <a:t>                    3</a:t>
            </a:r>
            <a:r>
              <a:rPr lang="zh-CN" altLang="en-US" sz="2400" b="1" dirty="0">
                <a:solidFill>
                  <a:srgbClr val="FF0000"/>
                </a:solidFill>
                <a:latin typeface="方正仿宋_GBK" panose="03000509000000000000" charset="-122"/>
                <a:ea typeface="方正仿宋_GBK" panose="03000509000000000000" charset="-122"/>
              </a:rPr>
              <a:t>、做好入户走访的补课工作。</a:t>
            </a:r>
          </a:p>
          <a:p>
            <a:endParaRPr lang="zh-CN" altLang="en-US" sz="2400" b="1" dirty="0">
              <a:solidFill>
                <a:srgbClr val="FF0000"/>
              </a:solidFill>
              <a:latin typeface="方正仿宋_GBK" panose="03000509000000000000" charset="-122"/>
              <a:ea typeface="方正仿宋_GBK" panose="03000509000000000000" charset="-122"/>
            </a:endParaRPr>
          </a:p>
          <a:p>
            <a:r>
              <a:rPr lang="zh-CN" altLang="en-US" sz="2400" b="1" dirty="0">
                <a:solidFill>
                  <a:srgbClr val="FF0000"/>
                </a:solidFill>
                <a:latin typeface="方正仿宋_GBK" panose="03000509000000000000" charset="-122"/>
                <a:ea typeface="方正仿宋_GBK" panose="03000509000000000000" charset="-122"/>
              </a:rPr>
              <a:t>注意：针对走访录入错误产生的问题，不要在</a:t>
            </a:r>
            <a:r>
              <a:rPr lang="en-US" altLang="zh-CN" sz="2400" b="1" dirty="0">
                <a:solidFill>
                  <a:srgbClr val="FF0000"/>
                </a:solidFill>
                <a:latin typeface="方正仿宋_GBK" panose="03000509000000000000" charset="-122"/>
                <a:ea typeface="方正仿宋_GBK" panose="03000509000000000000" charset="-122"/>
              </a:rPr>
              <a:t>APP</a:t>
            </a:r>
            <a:r>
              <a:rPr lang="zh-CN" altLang="en-US" sz="2400" b="1" dirty="0">
                <a:solidFill>
                  <a:srgbClr val="FF0000"/>
                </a:solidFill>
                <a:latin typeface="方正仿宋_GBK" panose="03000509000000000000" charset="-122"/>
                <a:ea typeface="方正仿宋_GBK" panose="03000509000000000000" charset="-122"/>
              </a:rPr>
              <a:t>上修改了，在台账里面做好备注就可以了。当然切忌要实事求是！新发现的问题也要登记在台账里，问题台账条数多比少好！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755650" y="3644900"/>
            <a:ext cx="7901940" cy="521970"/>
          </a:xfrm>
          <a:prstGeom prst="rect">
            <a:avLst/>
          </a:prstGeom>
        </p:spPr>
        <p:txBody>
          <a:bodyPr wrap="square">
            <a:spAutoFit/>
          </a:bodyPr>
          <a:lstStyle/>
          <a:p>
            <a:pPr lvl="0"/>
            <a:r>
              <a:rPr lang="zh-CN" altLang="en-US" sz="2800" dirty="0" smtClean="0">
                <a:solidFill>
                  <a:srgbClr val="FF0000"/>
                </a:solidFill>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latin typeface="方正仿宋_GBK" panose="03000509000000000000" charset="-122"/>
                <a:ea typeface="方正仿宋_GBK" panose="03000509000000000000" charset="-122"/>
                <a:cs typeface="经典粗黑简" pitchFamily="49" charset="-122"/>
                <a:sym typeface="+mn-ea"/>
              </a:rPr>
              <a:t>。</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27405" y="206121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（一）</a:t>
            </a:r>
            <a:r>
              <a:rPr sz="2400" b="1">
                <a:solidFill>
                  <a:srgbClr val="FF0000"/>
                </a:solidFill>
                <a:latin typeface="方正仿宋_GBK" panose="03000509000000000000" charset="-122"/>
                <a:ea typeface="方正仿宋_GBK" panose="03000509000000000000" charset="-122"/>
                <a:sym typeface="+mn-ea"/>
              </a:rPr>
              <a:t>责任</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压实</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98525" y="2876550"/>
            <a:ext cx="7651115" cy="2306955"/>
          </a:xfrm>
          <a:prstGeom prst="rect">
            <a:avLst/>
          </a:prstGeom>
          <a:noFill/>
        </p:spPr>
        <p:txBody>
          <a:bodyPr wrap="square" rtlCol="0">
            <a:spAutoFit/>
          </a:bodyPr>
          <a:lstStyle/>
          <a:p>
            <a:r>
              <a:rPr sz="2400" b="1">
                <a:solidFill>
                  <a:srgbClr val="FF0000"/>
                </a:solidFill>
                <a:latin typeface="方正仿宋_GBK" panose="03000509000000000000" charset="-122"/>
                <a:ea typeface="方正仿宋_GBK" panose="03000509000000000000" charset="-122"/>
              </a:rPr>
              <a:t>对照市级相关文件，以区委农村工作暨实施乡村振兴战略领导小组名义， 7月制定印发《巩固拓展脱贫攻坚成果工作专班职责分工》，明确专班职责及部门主要职责；制定印发《涪陵区贯彻落实重庆市坚决防止规模性返贫的具体措施》，细化责任落实、政策落实、工作落实各项任务措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52170" y="206756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a:t>
            </a:r>
            <a:r>
              <a:rPr sz="2400" b="1">
                <a:solidFill>
                  <a:srgbClr val="FF0000"/>
                </a:solidFill>
                <a:latin typeface="方正仿宋_GBK" panose="03000509000000000000" charset="-122"/>
                <a:ea typeface="方正仿宋_GBK" panose="03000509000000000000" charset="-122"/>
                <a:sym typeface="+mn-ea"/>
              </a:rPr>
              <a:t>机制</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完善</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7224" y="3286124"/>
            <a:ext cx="7695565" cy="523220"/>
          </a:xfrm>
          <a:prstGeom prst="rect">
            <a:avLst/>
          </a:prstGeom>
          <a:noFill/>
        </p:spPr>
        <p:txBody>
          <a:bodyPr wrap="square" rtlCol="0">
            <a:spAutoFit/>
          </a:bodyPr>
          <a:lstStyle/>
          <a:p>
            <a:r>
              <a:rPr lang="zh-CN" altLang="en-US" sz="2800" b="1" dirty="0" smtClean="0">
                <a:solidFill>
                  <a:srgbClr val="FF0000"/>
                </a:solidFill>
                <a:latin typeface="方正隶书_GBK" pitchFamily="65" charset="-122"/>
                <a:ea typeface="方正隶书_GBK" pitchFamily="65" charset="-122"/>
              </a:rPr>
              <a:t>工作调度、暗查暗访、谈话提醒、追责问责</a:t>
            </a:r>
            <a:endParaRPr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52170" y="206756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a:t>
            </a:r>
            <a:r>
              <a:rPr sz="2400" b="1">
                <a:solidFill>
                  <a:srgbClr val="FF0000"/>
                </a:solidFill>
                <a:latin typeface="方正仿宋_GBK" panose="03000509000000000000" charset="-122"/>
                <a:ea typeface="方正仿宋_GBK" panose="03000509000000000000" charset="-122"/>
                <a:sym typeface="+mn-ea"/>
              </a:rPr>
              <a:t>机制</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完善</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4075" y="2602865"/>
            <a:ext cx="7695565" cy="1631216"/>
          </a:xfrm>
          <a:prstGeom prst="rect">
            <a:avLst/>
          </a:prstGeom>
          <a:noFill/>
        </p:spPr>
        <p:txBody>
          <a:bodyPr wrap="square" rtlCol="0">
            <a:spAutoFit/>
          </a:bodyPr>
          <a:lstStyle/>
          <a:p>
            <a:r>
              <a:rPr lang="zh-CN" altLang="en-US" sz="2800" b="1" dirty="0" smtClean="0">
                <a:solidFill>
                  <a:srgbClr val="FF0000"/>
                </a:solidFill>
                <a:latin typeface="方正隶书_GBK" pitchFamily="65" charset="-122"/>
                <a:ea typeface="方正隶书_GBK" pitchFamily="65" charset="-122"/>
              </a:rPr>
              <a:t>工作调度：</a:t>
            </a:r>
            <a:endParaRPr lang="en-US" altLang="zh-CN" sz="2800" b="1" dirty="0" smtClean="0">
              <a:solidFill>
                <a:srgbClr val="FF0000"/>
              </a:solidFill>
              <a:latin typeface="方正隶书_GBK" pitchFamily="65" charset="-122"/>
              <a:ea typeface="方正隶书_GBK" pitchFamily="65" charset="-122"/>
            </a:endParaRPr>
          </a:p>
          <a:p>
            <a:r>
              <a:rPr lang="en-US" sz="2400" b="1" dirty="0" smtClean="0">
                <a:solidFill>
                  <a:srgbClr val="FF0000"/>
                </a:solidFill>
                <a:latin typeface="方正仿宋_GBK" panose="03000509000000000000" charset="-122"/>
                <a:ea typeface="方正仿宋_GBK" panose="03000509000000000000" charset="-122"/>
              </a:rPr>
              <a:t> </a:t>
            </a:r>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区乡村振兴局牵头</a:t>
            </a:r>
            <a:r>
              <a:rPr sz="2400" b="1" dirty="0">
                <a:solidFill>
                  <a:srgbClr val="FF0000"/>
                </a:solidFill>
                <a:latin typeface="方正仿宋_GBK" panose="03000509000000000000" charset="-122"/>
                <a:ea typeface="方正仿宋_GBK" panose="03000509000000000000" charset="-122"/>
              </a:rPr>
              <a:t>，每月调度乡镇街道工作推进情况，每季度调度行业部门工作推进情况</a:t>
            </a:r>
            <a:r>
              <a:rPr sz="2400" b="1" dirty="0" smtClean="0">
                <a:solidFill>
                  <a:srgbClr val="FF0000"/>
                </a:solidFill>
                <a:latin typeface="方正仿宋_GBK" panose="03000509000000000000" charset="-122"/>
                <a:ea typeface="方正仿宋_GBK" panose="03000509000000000000" charset="-122"/>
              </a:rPr>
              <a:t>。</a:t>
            </a:r>
            <a:endParaRPr lang="en-US" sz="2400" b="1" dirty="0" smtClean="0">
              <a:solidFill>
                <a:srgbClr val="FF0000"/>
              </a:solidFill>
              <a:latin typeface="方正仿宋_GBK" panose="03000509000000000000" charset="-122"/>
              <a:ea typeface="方正仿宋_GBK" panose="03000509000000000000" charset="-122"/>
            </a:endParaRPr>
          </a:p>
          <a:p>
            <a:r>
              <a:rPr lang="en-US" sz="2400" b="1" dirty="0" smtClean="0">
                <a:solidFill>
                  <a:srgbClr val="FF0000"/>
                </a:solidFill>
                <a:latin typeface="方正仿宋_GBK" panose="03000509000000000000" charset="-122"/>
                <a:ea typeface="方正仿宋_GBK" panose="03000509000000000000" charset="-122"/>
              </a:rPr>
              <a:t> </a:t>
            </a:r>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乡镇街道和行业部门也要对应开展工作调度。</a:t>
            </a:r>
            <a:endParaRPr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683439" y="3141241"/>
            <a:ext cx="7776864" cy="3046095"/>
          </a:xfrm>
          <a:prstGeom prst="rect">
            <a:avLst/>
          </a:prstGeom>
        </p:spPr>
        <p:txBody>
          <a:bodyPr wrap="square">
            <a:spAutoFit/>
          </a:bodyPr>
          <a:lstStyle/>
          <a:p>
            <a:r>
              <a:rPr lang="en-US" altLang="zh-CN" sz="2400" b="1" dirty="0" smtClean="0">
                <a:solidFill>
                  <a:srgbClr val="FF0000"/>
                </a:solidFill>
                <a:latin typeface="楷体" panose="02010609060101010101" pitchFamily="49" charset="-122"/>
                <a:ea typeface="楷体" panose="02010609060101010101" pitchFamily="49" charset="-122"/>
              </a:rPr>
              <a:t>    </a:t>
            </a:r>
            <a:r>
              <a:rPr lang="en-US" sz="2400" b="1" dirty="0" smtClean="0">
                <a:solidFill>
                  <a:srgbClr val="FF0000"/>
                </a:solidFill>
                <a:latin typeface="楷体" panose="02010609060101010101" pitchFamily="49" charset="-122"/>
                <a:ea typeface="楷体" panose="02010609060101010101" pitchFamily="49" charset="-122"/>
              </a:rPr>
              <a:t>2021</a:t>
            </a:r>
            <a:r>
              <a:rPr lang="zh-CN" sz="2400" b="1" dirty="0" smtClean="0">
                <a:solidFill>
                  <a:srgbClr val="FF0000"/>
                </a:solidFill>
                <a:latin typeface="楷体" panose="02010609060101010101" pitchFamily="49" charset="-122"/>
                <a:ea typeface="楷体" panose="02010609060101010101" pitchFamily="49" charset="-122"/>
              </a:rPr>
              <a:t>年涪陵区在全市考核中为</a:t>
            </a:r>
            <a:r>
              <a:rPr lang="en-US"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较好</a:t>
            </a:r>
            <a:r>
              <a:rPr lang="en-US" altLang="zh-CN" sz="2400" b="1" dirty="0" smtClean="0">
                <a:solidFill>
                  <a:srgbClr val="FF0000"/>
                </a:solidFill>
                <a:latin typeface="楷体" panose="02010609060101010101" pitchFamily="49" charset="-122"/>
                <a:ea typeface="楷体" panose="02010609060101010101" pitchFamily="49" charset="-122"/>
              </a:rPr>
              <a:t>”</a:t>
            </a:r>
            <a:r>
              <a:rPr lang="zh-CN" altLang="en-US" sz="2400" b="1" dirty="0" smtClean="0">
                <a:solidFill>
                  <a:srgbClr val="FF0000"/>
                </a:solidFill>
                <a:latin typeface="楷体" panose="02010609060101010101" pitchFamily="49" charset="-122"/>
                <a:ea typeface="楷体" panose="02010609060101010101" pitchFamily="49" charset="-122"/>
              </a:rPr>
              <a:t>等次；</a:t>
            </a:r>
          </a:p>
          <a:p>
            <a:r>
              <a:rPr lang="zh-CN" altLang="en-US" sz="24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r>
              <a:rPr lang="zh-CN" altLang="en-US" sz="2400" b="1" dirty="0" smtClean="0">
                <a:solidFill>
                  <a:srgbClr val="FF0000"/>
                </a:solidFill>
                <a:latin typeface="楷体" panose="02010609060101010101" pitchFamily="49" charset="-122"/>
                <a:ea typeface="楷体" panose="02010609060101010101" pitchFamily="49" charset="-122"/>
              </a:rPr>
              <a:t>市委、市政府</a:t>
            </a:r>
            <a:r>
              <a:rPr lang="en-US" altLang="zh-CN" sz="2400" b="1" dirty="0" smtClean="0">
                <a:solidFill>
                  <a:srgbClr val="FF0000"/>
                </a:solidFill>
                <a:latin typeface="楷体" panose="02010609060101010101" pitchFamily="49" charset="-122"/>
                <a:ea typeface="楷体" panose="02010609060101010101" pitchFamily="49" charset="-122"/>
              </a:rPr>
              <a:t>对2021年考核评估综合排名靠后</a:t>
            </a:r>
            <a:r>
              <a:rPr lang="zh-CN" altLang="en-US" sz="2400" b="1" dirty="0" smtClean="0">
                <a:solidFill>
                  <a:srgbClr val="FF0000"/>
                </a:solidFill>
                <a:latin typeface="楷体" panose="02010609060101010101" pitchFamily="49" charset="-122"/>
                <a:ea typeface="楷体" panose="02010609060101010101" pitchFamily="49" charset="-122"/>
              </a:rPr>
              <a:t>的</a:t>
            </a:r>
            <a:r>
              <a:rPr lang="en-US" altLang="zh-CN" sz="2400" b="1" dirty="0" smtClean="0">
                <a:solidFill>
                  <a:srgbClr val="FF0000"/>
                </a:solidFill>
                <a:latin typeface="楷体" panose="02010609060101010101" pitchFamily="49" charset="-122"/>
                <a:ea typeface="楷体" panose="02010609060101010101" pitchFamily="49" charset="-122"/>
              </a:rPr>
              <a:t>区县进行了谈话提醒</a:t>
            </a:r>
            <a:r>
              <a:rPr lang="zh-CN" altLang="en-US" sz="2400" b="1" dirty="0" smtClean="0">
                <a:solidFill>
                  <a:srgbClr val="FF0000"/>
                </a:solidFill>
                <a:latin typeface="楷体" panose="02010609060101010101" pitchFamily="49" charset="-122"/>
                <a:ea typeface="楷体" panose="02010609060101010101" pitchFamily="49" charset="-122"/>
              </a:rPr>
              <a:t>；</a:t>
            </a:r>
            <a:r>
              <a:rPr lang="en-US" altLang="zh-CN" sz="2400" b="1" dirty="0">
                <a:solidFill>
                  <a:srgbClr val="FF0000"/>
                </a:solidFill>
                <a:latin typeface="楷体" panose="02010609060101010101" pitchFamily="49" charset="-122"/>
                <a:ea typeface="楷体" panose="02010609060101010101" pitchFamily="49" charset="-122"/>
              </a:rPr>
              <a:t> </a:t>
            </a:r>
          </a:p>
          <a:p>
            <a:r>
              <a:rPr lang="en-US" altLang="zh-CN" sz="2400" b="1"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市乡村振兴局对区乡村振兴局进行了约谈；</a:t>
            </a:r>
          </a:p>
          <a:p>
            <a:r>
              <a:rPr lang="zh-CN" altLang="en-US" sz="2400" b="1" dirty="0">
                <a:solidFill>
                  <a:srgbClr val="FF0000"/>
                </a:solidFill>
                <a:latin typeface="楷体" panose="02010609060101010101" pitchFamily="49" charset="-122"/>
                <a:ea typeface="楷体" panose="02010609060101010101" pitchFamily="49" charset="-122"/>
              </a:rPr>
              <a:t> </a:t>
            </a:r>
            <a:r>
              <a:rPr lang="en-US" altLang="zh-CN" sz="2400" b="1" dirty="0">
                <a:solidFill>
                  <a:srgbClr val="FF000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 panose="02010609060101010101" pitchFamily="49" charset="-122"/>
                <a:ea typeface="楷体" panose="02010609060101010101" pitchFamily="49" charset="-122"/>
              </a:rPr>
              <a:t>区委书记、副书记区长、副书记做出严肃的指示批示。</a:t>
            </a:r>
          </a:p>
          <a:p>
            <a:r>
              <a:rPr lang="zh-CN" altLang="en-US" sz="2400" b="1" dirty="0">
                <a:solidFill>
                  <a:srgbClr val="FF0000"/>
                </a:solidFill>
                <a:latin typeface="楷体" panose="02010609060101010101" pitchFamily="49" charset="-122"/>
                <a:ea typeface="楷体" panose="02010609060101010101" pitchFamily="49" charset="-122"/>
              </a:rPr>
              <a:t> </a:t>
            </a:r>
            <a:r>
              <a:rPr lang="en-US" altLang="zh-CN" sz="2400" b="1" dirty="0">
                <a:solidFill>
                  <a:srgbClr val="FF0000"/>
                </a:solidFill>
                <a:latin typeface="楷体" panose="02010609060101010101" pitchFamily="49" charset="-122"/>
                <a:ea typeface="楷体" panose="02010609060101010101" pitchFamily="49" charset="-122"/>
              </a:rPr>
              <a:t>    </a:t>
            </a:r>
            <a:endParaRPr lang="en-US" altLang="zh-CN" sz="2400" b="1" dirty="0" smtClean="0">
              <a:solidFill>
                <a:srgbClr val="FF0000"/>
              </a:solidFill>
              <a:latin typeface="楷体" panose="02010609060101010101" pitchFamily="49" charset="-122"/>
              <a:ea typeface="楷体" panose="02010609060101010101" pitchFamily="49" charset="-122"/>
            </a:endParaRPr>
          </a:p>
          <a:p>
            <a:r>
              <a:rPr lang="en-US" altLang="zh-CN" sz="2400" b="1" dirty="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楷体" panose="02010609060101010101" pitchFamily="49" charset="-122"/>
                <a:ea typeface="楷体" panose="02010609060101010101" pitchFamily="49" charset="-122"/>
              </a:rPr>
              <a:t>   </a:t>
            </a:r>
            <a:endParaRPr lang="en-US" altLang="zh-CN" sz="2400" b="1" dirty="0">
              <a:solidFill>
                <a:srgbClr val="0070C0"/>
              </a:solidFill>
              <a:latin typeface="楷体" panose="02010609060101010101" pitchFamily="49" charset="-122"/>
              <a:ea typeface="楷体" panose="02010609060101010101" pitchFamily="49" charset="-122"/>
            </a:endParaRPr>
          </a:p>
        </p:txBody>
      </p:sp>
      <p:sp>
        <p:nvSpPr>
          <p:cNvPr id="3" name="矩形 2"/>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
        <p:nvSpPr>
          <p:cNvPr id="4" name="文本框 3"/>
          <p:cNvSpPr txBox="1"/>
          <p:nvPr/>
        </p:nvSpPr>
        <p:spPr>
          <a:xfrm>
            <a:off x="1403350" y="2421255"/>
            <a:ext cx="4145280" cy="460375"/>
          </a:xfrm>
          <a:prstGeom prst="rect">
            <a:avLst/>
          </a:prstGeom>
          <a:noFill/>
        </p:spPr>
        <p:txBody>
          <a:bodyPr wrap="none" rtlCol="0">
            <a:spAutoFit/>
          </a:bodyPr>
          <a:lstStyle/>
          <a:p>
            <a:r>
              <a:rPr lang="zh-CN" altLang="en-US" sz="2400">
                <a:solidFill>
                  <a:srgbClr val="FF0000"/>
                </a:solidFill>
                <a:highlight>
                  <a:srgbClr val="000080"/>
                </a:highlight>
                <a:latin typeface="方正仿宋_GBK" panose="03000509000000000000" charset="-122"/>
                <a:ea typeface="方正仿宋_GBK" panose="03000509000000000000" charset="-122"/>
              </a:rPr>
              <a:t>（一）形势可以说是非常严竣</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52170" y="206756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a:t>
            </a:r>
            <a:r>
              <a:rPr sz="2400" b="1">
                <a:solidFill>
                  <a:srgbClr val="FF0000"/>
                </a:solidFill>
                <a:latin typeface="方正仿宋_GBK" panose="03000509000000000000" charset="-122"/>
                <a:ea typeface="方正仿宋_GBK" panose="03000509000000000000" charset="-122"/>
                <a:sym typeface="+mn-ea"/>
              </a:rPr>
              <a:t>机制</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完善</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4075" y="2602865"/>
            <a:ext cx="7695565" cy="1261884"/>
          </a:xfrm>
          <a:prstGeom prst="rect">
            <a:avLst/>
          </a:prstGeom>
          <a:noFill/>
        </p:spPr>
        <p:txBody>
          <a:bodyPr wrap="square" rtlCol="0">
            <a:spAutoFit/>
          </a:bodyPr>
          <a:lstStyle/>
          <a:p>
            <a:r>
              <a:rPr lang="zh-CN" altLang="en-US" sz="2800" b="1" dirty="0" smtClean="0">
                <a:solidFill>
                  <a:srgbClr val="FF0000"/>
                </a:solidFill>
                <a:latin typeface="方正隶书_GBK" pitchFamily="65" charset="-122"/>
                <a:ea typeface="方正隶书_GBK" pitchFamily="65" charset="-122"/>
              </a:rPr>
              <a:t>暗查暗访：</a:t>
            </a:r>
            <a:endParaRPr lang="en-US" altLang="zh-CN" sz="2800" b="1" dirty="0" smtClean="0">
              <a:solidFill>
                <a:srgbClr val="FF0000"/>
              </a:solidFill>
              <a:latin typeface="方正隶书_GBK" pitchFamily="65" charset="-122"/>
              <a:ea typeface="方正隶书_GBK" pitchFamily="65" charset="-122"/>
            </a:endParaRPr>
          </a:p>
          <a:p>
            <a:r>
              <a:rPr lang="en-US" sz="2400" b="1" dirty="0" smtClean="0">
                <a:solidFill>
                  <a:srgbClr val="FF0000"/>
                </a:solidFill>
                <a:latin typeface="方正仿宋_GBK" panose="03000509000000000000" charset="-122"/>
                <a:ea typeface="方正仿宋_GBK" panose="03000509000000000000" charset="-122"/>
              </a:rPr>
              <a:t> </a:t>
            </a:r>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区乡村振兴局牵头</a:t>
            </a:r>
            <a:r>
              <a:rPr sz="2400" b="1" dirty="0">
                <a:solidFill>
                  <a:srgbClr val="FF0000"/>
                </a:solidFill>
                <a:latin typeface="方正仿宋_GBK" panose="03000509000000000000" charset="-122"/>
                <a:ea typeface="方正仿宋_GBK" panose="03000509000000000000" charset="-122"/>
              </a:rPr>
              <a:t>，</a:t>
            </a:r>
            <a:r>
              <a:rPr sz="2400" b="1" dirty="0" smtClean="0">
                <a:solidFill>
                  <a:srgbClr val="FF0000"/>
                </a:solidFill>
                <a:latin typeface="方正仿宋_GBK" panose="03000509000000000000" charset="-122"/>
                <a:ea typeface="方正仿宋_GBK" panose="03000509000000000000" charset="-122"/>
              </a:rPr>
              <a:t>每季度对乡镇街道开展一次暗查暗访并通报</a:t>
            </a:r>
            <a:r>
              <a:rPr lang="zh-CN" altLang="en-US" sz="2400" b="1" dirty="0" smtClean="0">
                <a:solidFill>
                  <a:srgbClr val="FF0000"/>
                </a:solidFill>
                <a:latin typeface="方正仿宋_GBK" panose="03000509000000000000" charset="-122"/>
                <a:ea typeface="方正仿宋_GBK" panose="03000509000000000000" charset="-122"/>
              </a:rPr>
              <a:t>。</a:t>
            </a:r>
            <a:endParaRPr sz="2400" b="1" dirty="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52170" y="206756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a:t>
            </a:r>
            <a:r>
              <a:rPr sz="2400" b="1">
                <a:solidFill>
                  <a:srgbClr val="FF0000"/>
                </a:solidFill>
                <a:latin typeface="方正仿宋_GBK" panose="03000509000000000000" charset="-122"/>
                <a:ea typeface="方正仿宋_GBK" panose="03000509000000000000" charset="-122"/>
                <a:sym typeface="+mn-ea"/>
              </a:rPr>
              <a:t>机制</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完善</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4075" y="2602865"/>
            <a:ext cx="7695565" cy="2369880"/>
          </a:xfrm>
          <a:prstGeom prst="rect">
            <a:avLst/>
          </a:prstGeom>
          <a:noFill/>
        </p:spPr>
        <p:txBody>
          <a:bodyPr wrap="square" rtlCol="0">
            <a:spAutoFit/>
          </a:bodyPr>
          <a:lstStyle/>
          <a:p>
            <a:r>
              <a:rPr lang="zh-CN" altLang="en-US" sz="2800" b="1" dirty="0" smtClean="0">
                <a:solidFill>
                  <a:srgbClr val="FF0000"/>
                </a:solidFill>
                <a:latin typeface="方正隶书_GBK" pitchFamily="65" charset="-122"/>
                <a:ea typeface="方正隶书_GBK" pitchFamily="65" charset="-122"/>
              </a:rPr>
              <a:t>谈话提醒：</a:t>
            </a:r>
            <a:endParaRPr lang="en-US" altLang="zh-CN" sz="2800" b="1" dirty="0" smtClean="0">
              <a:solidFill>
                <a:srgbClr val="FF0000"/>
              </a:solidFill>
              <a:latin typeface="方正隶书_GBK" pitchFamily="65" charset="-122"/>
              <a:ea typeface="方正隶书_GBK" pitchFamily="65" charset="-122"/>
            </a:endParaRPr>
          </a:p>
          <a:p>
            <a:r>
              <a:rPr lang="en-US" sz="2400" b="1" dirty="0" smtClean="0">
                <a:solidFill>
                  <a:srgbClr val="FF0000"/>
                </a:solidFill>
                <a:latin typeface="方正仿宋_GBK" panose="03000509000000000000" charset="-122"/>
                <a:ea typeface="方正仿宋_GBK" panose="03000509000000000000" charset="-122"/>
              </a:rPr>
              <a:t> </a:t>
            </a:r>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每季度暗查暗访中问题较突出的乡镇街道</a:t>
            </a:r>
            <a:r>
              <a:rPr sz="2400" b="1" dirty="0">
                <a:solidFill>
                  <a:srgbClr val="FF0000"/>
                </a:solidFill>
                <a:latin typeface="方正仿宋_GBK" panose="03000509000000000000" charset="-122"/>
                <a:ea typeface="方正仿宋_GBK" panose="03000509000000000000" charset="-122"/>
              </a:rPr>
              <a:t>，由区委、区政府分管领导进行谈话提醒，连续两个季度问题较突出的乡镇街道，由区委、区政府主要领导进行约谈</a:t>
            </a:r>
            <a:r>
              <a:rPr sz="2400" b="1" dirty="0" smtClean="0">
                <a:solidFill>
                  <a:srgbClr val="FF0000"/>
                </a:solidFill>
                <a:latin typeface="方正仿宋_GBK" panose="03000509000000000000" charset="-122"/>
                <a:ea typeface="方正仿宋_GBK" panose="03000509000000000000" charset="-122"/>
              </a:rPr>
              <a:t>。</a:t>
            </a:r>
            <a:endParaRPr lang="en-US" sz="2400" b="1" dirty="0" smtClean="0">
              <a:solidFill>
                <a:srgbClr val="FF0000"/>
              </a:solidFill>
              <a:latin typeface="方正仿宋_GBK" panose="03000509000000000000" charset="-122"/>
              <a:ea typeface="方正仿宋_GBK" panose="03000509000000000000" charset="-122"/>
            </a:endParaRPr>
          </a:p>
          <a:p>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区乡村振兴局不定时对工作推进滞后</a:t>
            </a:r>
            <a:r>
              <a:rPr sz="2400" b="1" dirty="0">
                <a:solidFill>
                  <a:srgbClr val="FF0000"/>
                </a:solidFill>
                <a:latin typeface="方正仿宋_GBK" panose="03000509000000000000" charset="-122"/>
                <a:ea typeface="方正仿宋_GBK" panose="03000509000000000000" charset="-122"/>
              </a:rPr>
              <a:t>、存在突出问题的乡镇街道进行谈话提醒</a:t>
            </a:r>
            <a:r>
              <a:rPr sz="2400" b="1" dirty="0" smtClean="0">
                <a:solidFill>
                  <a:srgbClr val="FF0000"/>
                </a:solidFill>
                <a:latin typeface="方正仿宋_GBK" panose="03000509000000000000" charset="-122"/>
                <a:ea typeface="方正仿宋_GBK" panose="03000509000000000000" charset="-122"/>
              </a:rPr>
              <a:t>。</a:t>
            </a:r>
            <a:endParaRPr lang="en-US" sz="2400" b="1" dirty="0" smtClean="0">
              <a:solidFill>
                <a:srgbClr val="FF0000"/>
              </a:solidFill>
              <a:latin typeface="方正仿宋_GBK" panose="03000509000000000000" charset="-122"/>
              <a:ea typeface="方正仿宋_GBK" panose="03000509000000000000"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sp>
        <p:nvSpPr>
          <p:cNvPr id="4" name="文本框 3"/>
          <p:cNvSpPr txBox="1"/>
          <p:nvPr/>
        </p:nvSpPr>
        <p:spPr>
          <a:xfrm>
            <a:off x="852170" y="2067560"/>
            <a:ext cx="7697470" cy="460375"/>
          </a:xfrm>
          <a:prstGeom prst="rect">
            <a:avLst/>
          </a:prstGeom>
          <a:noFill/>
        </p:spPr>
        <p:txBody>
          <a:bodyPr wrap="square" rtlCol="0">
            <a:spAutoFit/>
          </a:bodyPr>
          <a:lstStyle/>
          <a:p>
            <a:r>
              <a:rPr lang="zh-CN" altLang="en-US" sz="2400" b="1">
                <a:solidFill>
                  <a:srgbClr val="FF0000"/>
                </a:solidFill>
                <a:latin typeface="方正仿宋_GBK" panose="03000509000000000000" charset="-122"/>
                <a:ea typeface="方正仿宋_GBK" panose="03000509000000000000" charset="-122"/>
              </a:rPr>
              <a:t>（二）</a:t>
            </a:r>
            <a:r>
              <a:rPr sz="2400" b="1">
                <a:solidFill>
                  <a:srgbClr val="FF0000"/>
                </a:solidFill>
                <a:latin typeface="方正仿宋_GBK" panose="03000509000000000000" charset="-122"/>
                <a:ea typeface="方正仿宋_GBK" panose="03000509000000000000" charset="-122"/>
                <a:sym typeface="+mn-ea"/>
              </a:rPr>
              <a:t>机制</a:t>
            </a:r>
            <a:r>
              <a:rPr lang="zh-CN" sz="2400" b="1">
                <a:solidFill>
                  <a:srgbClr val="FF0000"/>
                </a:solidFill>
                <a:latin typeface="方正仿宋_GBK" panose="03000509000000000000" charset="-122"/>
                <a:ea typeface="方正仿宋_GBK" panose="03000509000000000000" charset="-122"/>
                <a:sym typeface="+mn-ea"/>
              </a:rPr>
              <a:t>上再</a:t>
            </a:r>
            <a:r>
              <a:rPr sz="2400" b="1">
                <a:solidFill>
                  <a:srgbClr val="FF0000"/>
                </a:solidFill>
                <a:latin typeface="方正仿宋_GBK" panose="03000509000000000000" charset="-122"/>
                <a:ea typeface="方正仿宋_GBK" panose="03000509000000000000" charset="-122"/>
                <a:sym typeface="+mn-ea"/>
              </a:rPr>
              <a:t>完善</a:t>
            </a:r>
            <a:endParaRPr lang="zh-CN" altLang="en-US" sz="2400" b="1">
              <a:solidFill>
                <a:srgbClr val="FF0000"/>
              </a:solidFill>
              <a:latin typeface="方正仿宋_GBK" panose="03000509000000000000" charset="-122"/>
              <a:ea typeface="方正仿宋_GBK" panose="03000509000000000000" charset="-122"/>
              <a:sym typeface="+mn-ea"/>
            </a:endParaRP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854075" y="2602865"/>
            <a:ext cx="7695565" cy="1261884"/>
          </a:xfrm>
          <a:prstGeom prst="rect">
            <a:avLst/>
          </a:prstGeom>
          <a:noFill/>
        </p:spPr>
        <p:txBody>
          <a:bodyPr wrap="square" rtlCol="0">
            <a:spAutoFit/>
          </a:bodyPr>
          <a:lstStyle/>
          <a:p>
            <a:r>
              <a:rPr lang="zh-CN" altLang="en-US" sz="2800" b="1" dirty="0" smtClean="0">
                <a:solidFill>
                  <a:srgbClr val="FF0000"/>
                </a:solidFill>
                <a:latin typeface="方正隶书_GBK" pitchFamily="65" charset="-122"/>
                <a:ea typeface="方正隶书_GBK" pitchFamily="65" charset="-122"/>
              </a:rPr>
              <a:t>追责问责：</a:t>
            </a:r>
            <a:endParaRPr lang="en-US" altLang="zh-CN" sz="2800" b="1" dirty="0" smtClean="0">
              <a:solidFill>
                <a:srgbClr val="FF0000"/>
              </a:solidFill>
              <a:latin typeface="方正隶书_GBK" pitchFamily="65" charset="-122"/>
              <a:ea typeface="方正隶书_GBK" pitchFamily="65" charset="-122"/>
            </a:endParaRPr>
          </a:p>
          <a:p>
            <a:r>
              <a:rPr lang="en-US" sz="2400" b="1" dirty="0" smtClean="0">
                <a:solidFill>
                  <a:srgbClr val="FF0000"/>
                </a:solidFill>
                <a:latin typeface="方正仿宋_GBK" panose="03000509000000000000" charset="-122"/>
                <a:ea typeface="方正仿宋_GBK" panose="03000509000000000000" charset="-122"/>
              </a:rPr>
              <a:t>        </a:t>
            </a:r>
            <a:r>
              <a:rPr sz="2400" b="1" dirty="0" smtClean="0">
                <a:solidFill>
                  <a:srgbClr val="FF0000"/>
                </a:solidFill>
                <a:latin typeface="方正仿宋_GBK" panose="03000509000000000000" charset="-122"/>
                <a:ea typeface="方正仿宋_GBK" panose="03000509000000000000" charset="-122"/>
              </a:rPr>
              <a:t>若市对我区年度考核结果为</a:t>
            </a:r>
            <a:r>
              <a:rPr sz="2400" b="1" dirty="0">
                <a:solidFill>
                  <a:srgbClr val="FF0000"/>
                </a:solidFill>
                <a:latin typeface="方正仿宋_GBK" panose="03000509000000000000" charset="-122"/>
                <a:ea typeface="方正仿宋_GBK" panose="03000509000000000000" charset="-122"/>
              </a:rPr>
              <a:t>“较好”等次，区纪委监委对出现主要问题的乡镇街道进行追责问责。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395605" y="2953385"/>
            <a:ext cx="5608320" cy="460375"/>
          </a:xfrm>
          <a:prstGeom prst="rect">
            <a:avLst/>
          </a:prstGeom>
        </p:spPr>
        <p:txBody>
          <a:bodyPr wrap="square">
            <a:spAutoFit/>
          </a:bodyPr>
          <a:lstStyle/>
          <a:p>
            <a:r>
              <a:rPr lang="zh-CN" altLang="en-US" sz="2400" b="1" dirty="0" smtClean="0">
                <a:solidFill>
                  <a:srgbClr val="FF0000"/>
                </a:solidFill>
                <a:latin typeface="华文行楷" panose="02010800040101010101" pitchFamily="2" charset="-122"/>
                <a:ea typeface="华文行楷" panose="02010800040101010101" pitchFamily="2" charset="-122"/>
              </a:rPr>
              <a:t>       </a:t>
            </a:r>
            <a:endParaRPr lang="zh-CN" altLang="en-US" sz="2400" b="1" dirty="0" smtClean="0">
              <a:solidFill>
                <a:srgbClr val="FF0000"/>
              </a:solidFill>
              <a:latin typeface="华文行楷" panose="02010800040101010101" pitchFamily="2" charset="-122"/>
              <a:ea typeface="华文行楷" panose="02010800040101010101" pitchFamily="2" charset="-122"/>
              <a:cs typeface="方正仿宋_GBK" panose="03000509000000000000" charset="-122"/>
              <a:sym typeface="+mn-ea"/>
            </a:endParaRPr>
          </a:p>
        </p:txBody>
      </p:sp>
      <p:sp>
        <p:nvSpPr>
          <p:cNvPr id="3" name="矩形 2"/>
          <p:cNvSpPr/>
          <p:nvPr/>
        </p:nvSpPr>
        <p:spPr>
          <a:xfrm>
            <a:off x="966470" y="1196975"/>
            <a:ext cx="7901940" cy="521970"/>
          </a:xfrm>
          <a:prstGeom prst="rect">
            <a:avLst/>
          </a:prstGeom>
        </p:spPr>
        <p:txBody>
          <a:bodyPr wrap="square">
            <a:spAutoFit/>
          </a:bodyPr>
          <a:lstStyle/>
          <a:p>
            <a:pPr lvl="0"/>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三、明确责任、务实工作，作风要再深入</a:t>
            </a:r>
            <a:r>
              <a:rPr lang="zh-CN" altLang="en-US" sz="2800" b="1" dirty="0" smtClean="0">
                <a:solidFill>
                  <a:srgbClr val="FF0000"/>
                </a:solidFill>
                <a:highlight>
                  <a:srgbClr val="000080"/>
                </a:highlight>
                <a:latin typeface="方正仿宋_GBK" panose="03000509000000000000" charset="-122"/>
                <a:ea typeface="方正仿宋_GBK" panose="03000509000000000000" charset="-122"/>
                <a:cs typeface="经典粗黑简" pitchFamily="49" charset="-122"/>
                <a:sym typeface="+mn-ea"/>
              </a:rPr>
              <a:t>。</a:t>
            </a:r>
          </a:p>
        </p:txBody>
      </p:sp>
      <p:graphicFrame>
        <p:nvGraphicFramePr>
          <p:cNvPr id="6" name="图示 5"/>
          <p:cNvGraphicFramePr/>
          <p:nvPr/>
        </p:nvGraphicFramePr>
        <p:xfrm>
          <a:off x="5289115" y="2921103"/>
          <a:ext cx="1251860" cy="1428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文本框 4"/>
          <p:cNvSpPr txBox="1"/>
          <p:nvPr/>
        </p:nvSpPr>
        <p:spPr>
          <a:xfrm>
            <a:off x="1043305" y="2204720"/>
            <a:ext cx="7277100" cy="3415030"/>
          </a:xfrm>
          <a:prstGeom prst="rect">
            <a:avLst/>
          </a:prstGeom>
          <a:noFill/>
        </p:spPr>
        <p:txBody>
          <a:bodyPr wrap="square" rtlCol="0">
            <a:spAutoFit/>
          </a:bodyPr>
          <a:lstStyle/>
          <a:p>
            <a:r>
              <a:rPr lang="zh-CN" sz="2400" b="1" dirty="0">
                <a:solidFill>
                  <a:srgbClr val="FF0000"/>
                </a:solidFill>
                <a:latin typeface="方正仿宋_GBK" panose="03000509000000000000" charset="-122"/>
                <a:ea typeface="方正仿宋_GBK" panose="03000509000000000000" charset="-122"/>
              </a:rPr>
              <a:t>温馨提示</a:t>
            </a:r>
          </a:p>
          <a:p>
            <a:endParaRPr lang="zh-CN" sz="2400" b="1" dirty="0">
              <a:solidFill>
                <a:srgbClr val="FF0000"/>
              </a:solidFill>
              <a:latin typeface="方正仿宋_GBK" panose="03000509000000000000" charset="-122"/>
              <a:ea typeface="方正仿宋_GBK" panose="03000509000000000000" charset="-122"/>
            </a:endParaRPr>
          </a:p>
          <a:p>
            <a:r>
              <a:rPr lang="zh-CN" sz="2400" b="1" dirty="0">
                <a:solidFill>
                  <a:srgbClr val="FF0000"/>
                </a:solidFill>
                <a:latin typeface="方正仿宋_GBK" panose="03000509000000000000" charset="-122"/>
                <a:ea typeface="方正仿宋_GBK" panose="03000509000000000000" charset="-122"/>
              </a:rPr>
              <a:t>区领导指示：</a:t>
            </a:r>
            <a:r>
              <a:rPr lang="en-US" altLang="zh-CN" sz="2400" b="1" dirty="0">
                <a:solidFill>
                  <a:srgbClr val="FF0000"/>
                </a:solidFill>
                <a:latin typeface="方正仿宋_GBK" panose="03000509000000000000" charset="-122"/>
                <a:ea typeface="方正仿宋_GBK" panose="03000509000000000000" charset="-122"/>
              </a:rPr>
              <a:t>7</a:t>
            </a:r>
            <a:r>
              <a:rPr lang="zh-CN" altLang="en-US" sz="2400" b="1" dirty="0">
                <a:solidFill>
                  <a:srgbClr val="FF0000"/>
                </a:solidFill>
                <a:latin typeface="方正仿宋_GBK" panose="03000509000000000000" charset="-122"/>
                <a:ea typeface="方正仿宋_GBK" panose="03000509000000000000" charset="-122"/>
              </a:rPr>
              <a:t>月</a:t>
            </a:r>
            <a:r>
              <a:rPr lang="en-US" altLang="zh-CN" sz="2400" b="1" dirty="0">
                <a:solidFill>
                  <a:srgbClr val="FF0000"/>
                </a:solidFill>
                <a:latin typeface="方正仿宋_GBK" panose="03000509000000000000" charset="-122"/>
                <a:ea typeface="方正仿宋_GBK" panose="03000509000000000000" charset="-122"/>
              </a:rPr>
              <a:t>20</a:t>
            </a:r>
            <a:r>
              <a:rPr lang="zh-CN" altLang="en-US" sz="2400" b="1" dirty="0">
                <a:solidFill>
                  <a:srgbClr val="FF0000"/>
                </a:solidFill>
                <a:latin typeface="方正仿宋_GBK" panose="03000509000000000000" charset="-122"/>
                <a:ea typeface="方正仿宋_GBK" panose="03000509000000000000" charset="-122"/>
              </a:rPr>
              <a:t>日前，由乡村振兴</a:t>
            </a:r>
            <a:r>
              <a:rPr lang="zh-CN" altLang="en-US" sz="2400" b="1" dirty="0" smtClean="0">
                <a:solidFill>
                  <a:srgbClr val="FF0000"/>
                </a:solidFill>
                <a:latin typeface="方正仿宋_GBK" panose="03000509000000000000" charset="-122"/>
                <a:ea typeface="方正仿宋_GBK" panose="03000509000000000000" charset="-122"/>
              </a:rPr>
              <a:t>局到乡镇</a:t>
            </a:r>
            <a:r>
              <a:rPr lang="zh-CN" altLang="en-US" sz="2400" b="1" dirty="0">
                <a:solidFill>
                  <a:srgbClr val="FF0000"/>
                </a:solidFill>
                <a:latin typeface="方正仿宋_GBK" panose="03000509000000000000" charset="-122"/>
                <a:ea typeface="方正仿宋_GBK" panose="03000509000000000000" charset="-122"/>
              </a:rPr>
              <a:t>开展业务指导。</a:t>
            </a:r>
          </a:p>
          <a:p>
            <a:r>
              <a:rPr lang="en-US" altLang="zh-CN" sz="2400" b="1" dirty="0">
                <a:solidFill>
                  <a:srgbClr val="FF0000"/>
                </a:solidFill>
                <a:latin typeface="方正仿宋_GBK" panose="03000509000000000000" charset="-122"/>
                <a:ea typeface="方正仿宋_GBK" panose="03000509000000000000" charset="-122"/>
              </a:rPr>
              <a:t>                        7</a:t>
            </a:r>
            <a:r>
              <a:rPr lang="zh-CN" altLang="en-US" sz="2400" b="1" dirty="0">
                <a:solidFill>
                  <a:srgbClr val="FF0000"/>
                </a:solidFill>
                <a:latin typeface="方正仿宋_GBK" panose="03000509000000000000" charset="-122"/>
                <a:ea typeface="方正仿宋_GBK" panose="03000509000000000000" charset="-122"/>
              </a:rPr>
              <a:t>月</a:t>
            </a:r>
            <a:r>
              <a:rPr lang="en-US" altLang="zh-CN" sz="2400" b="1" dirty="0">
                <a:solidFill>
                  <a:srgbClr val="FF0000"/>
                </a:solidFill>
                <a:latin typeface="方正仿宋_GBK" panose="03000509000000000000" charset="-122"/>
                <a:ea typeface="方正仿宋_GBK" panose="03000509000000000000" charset="-122"/>
              </a:rPr>
              <a:t>20</a:t>
            </a:r>
            <a:r>
              <a:rPr lang="zh-CN" altLang="en-US" sz="2400" b="1" dirty="0">
                <a:solidFill>
                  <a:srgbClr val="FF0000"/>
                </a:solidFill>
                <a:latin typeface="方正仿宋_GBK" panose="03000509000000000000" charset="-122"/>
                <a:ea typeface="方正仿宋_GBK" panose="03000509000000000000" charset="-122"/>
              </a:rPr>
              <a:t>日后，由区纪委监委、区委组织部、区农业农村委、区乡村振兴局及</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两不愁三保障饮水安全</a:t>
            </a:r>
            <a:r>
              <a:rPr lang="en-US" altLang="zh-CN" sz="2400" b="1" dirty="0">
                <a:solidFill>
                  <a:srgbClr val="FF0000"/>
                </a:solidFill>
                <a:latin typeface="方正仿宋_GBK" panose="03000509000000000000" charset="-122"/>
                <a:ea typeface="方正仿宋_GBK" panose="03000509000000000000" charset="-122"/>
              </a:rPr>
              <a:t>”</a:t>
            </a:r>
            <a:r>
              <a:rPr lang="zh-CN" altLang="en-US" sz="2400" b="1" dirty="0">
                <a:solidFill>
                  <a:srgbClr val="FF0000"/>
                </a:solidFill>
                <a:latin typeface="方正仿宋_GBK" panose="03000509000000000000" charset="-122"/>
                <a:ea typeface="方正仿宋_GBK" panose="03000509000000000000" charset="-122"/>
              </a:rPr>
              <a:t>行业部门分别调人组建督查考核工作组。考核结果直接运用到年终考核中，同时根据督查情况确定区委区政府谈话提醒名单。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49154" name="标题 1"/>
          <p:cNvSpPr>
            <a:spLocks noGrp="1"/>
          </p:cNvSpPr>
          <p:nvPr>
            <p:ph type="title" idx="4294967295"/>
          </p:nvPr>
        </p:nvSpPr>
        <p:spPr>
          <a:xfrm>
            <a:off x="611188" y="2060575"/>
            <a:ext cx="8229600" cy="1143000"/>
          </a:xfrm>
        </p:spPr>
        <p:txBody>
          <a:bodyPr anchor="ctr"/>
          <a:lstStyle/>
          <a:p>
            <a:pPr eaLnBrk="1" hangingPunct="1"/>
            <a:r>
              <a:rPr lang="zh-CN" altLang="en-US">
                <a:solidFill>
                  <a:srgbClr val="FF0000"/>
                </a:solidFill>
              </a:rPr>
              <a:t/>
            </a:r>
            <a:br>
              <a:rPr lang="zh-CN" altLang="en-US">
                <a:solidFill>
                  <a:srgbClr val="FF0000"/>
                </a:solidFill>
              </a:rPr>
            </a:br>
            <a:endParaRPr lang="zh-CN" altLang="en-US"/>
          </a:p>
        </p:txBody>
      </p:sp>
      <p:pic>
        <p:nvPicPr>
          <p:cNvPr id="3" name="图片 2" descr="f956b87b8c5026c34c40ec4f7f2141d5"/>
          <p:cNvPicPr>
            <a:picLocks noChangeAspect="1"/>
          </p:cNvPicPr>
          <p:nvPr/>
        </p:nvPicPr>
        <p:blipFill>
          <a:blip r:embed="rId2"/>
          <a:stretch>
            <a:fillRect/>
          </a:stretch>
        </p:blipFill>
        <p:spPr>
          <a:xfrm>
            <a:off x="539115" y="835660"/>
            <a:ext cx="3797935" cy="4763135"/>
          </a:xfrm>
          <a:prstGeom prst="rect">
            <a:avLst/>
          </a:prstGeom>
        </p:spPr>
      </p:pic>
      <p:pic>
        <p:nvPicPr>
          <p:cNvPr id="4" name="图片 3" descr="bf81ef7285760a1cd180e1bd67606134"/>
          <p:cNvPicPr>
            <a:picLocks noChangeAspect="1"/>
          </p:cNvPicPr>
          <p:nvPr/>
        </p:nvPicPr>
        <p:blipFill>
          <a:blip r:embed="rId3"/>
          <a:stretch>
            <a:fillRect/>
          </a:stretch>
        </p:blipFill>
        <p:spPr>
          <a:xfrm>
            <a:off x="4331335" y="836295"/>
            <a:ext cx="4354830" cy="4762500"/>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857355" y="2428868"/>
            <a:ext cx="5214975" cy="28575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827584" y="1988840"/>
            <a:ext cx="7776864" cy="3907790"/>
          </a:xfrm>
          <a:prstGeom prst="rect">
            <a:avLst/>
          </a:prstGeom>
        </p:spPr>
        <p:txBody>
          <a:bodyPr wrap="square">
            <a:spAutoFit/>
          </a:bodyPr>
          <a:lstStyle/>
          <a:p>
            <a:r>
              <a:rPr lang="zh-CN" altLang="en-US" b="1" dirty="0" smtClean="0">
                <a:solidFill>
                  <a:srgbClr val="FF0000"/>
                </a:solidFill>
                <a:latin typeface="楷体" panose="02010609060101010101" pitchFamily="49" charset="-122"/>
                <a:ea typeface="楷体" panose="02010609060101010101" pitchFamily="49" charset="-122"/>
              </a:rPr>
              <a:t>    </a:t>
            </a:r>
            <a:r>
              <a:rPr lang="zh-CN" altLang="en-US" sz="24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 </a:t>
            </a:r>
            <a:r>
              <a:rPr sz="2400" b="1" dirty="0">
                <a:solidFill>
                  <a:srgbClr val="FF0000"/>
                </a:solidFill>
                <a:latin typeface="楷体" panose="02010609060101010101" pitchFamily="49" charset="-122"/>
                <a:ea typeface="楷体" panose="02010609060101010101" pitchFamily="49" charset="-122"/>
              </a:rPr>
              <a:t>涪陵区2021年巩固拓展脱贫攻坚成果考核评估在</a:t>
            </a:r>
            <a:r>
              <a:rPr sz="4000" b="1" dirty="0">
                <a:solidFill>
                  <a:srgbClr val="FF0000"/>
                </a:solidFill>
                <a:latin typeface="楷体" panose="02010609060101010101" pitchFamily="49" charset="-122"/>
                <a:ea typeface="楷体" panose="02010609060101010101" pitchFamily="49" charset="-122"/>
              </a:rPr>
              <a:t>19个</a:t>
            </a:r>
            <a:r>
              <a:rPr sz="2400" b="1" dirty="0">
                <a:solidFill>
                  <a:srgbClr val="FF0000"/>
                </a:solidFill>
                <a:latin typeface="楷体" panose="02010609060101010101" pitchFamily="49" charset="-122"/>
                <a:ea typeface="楷体" panose="02010609060101010101" pitchFamily="49" charset="-122"/>
              </a:rPr>
              <a:t>区县中总体排名</a:t>
            </a:r>
            <a:r>
              <a:rPr sz="4000" b="1" dirty="0">
                <a:solidFill>
                  <a:srgbClr val="FF0000"/>
                </a:solidFill>
                <a:latin typeface="楷体" panose="02010609060101010101" pitchFamily="49" charset="-122"/>
                <a:ea typeface="楷体" panose="02010609060101010101" pitchFamily="49" charset="-122"/>
              </a:rPr>
              <a:t>第15名</a:t>
            </a:r>
            <a:r>
              <a:rPr sz="2400" b="1" dirty="0">
                <a:solidFill>
                  <a:srgbClr val="FF0000"/>
                </a:solidFill>
                <a:latin typeface="楷体" panose="02010609060101010101" pitchFamily="49" charset="-122"/>
                <a:ea typeface="楷体" panose="02010609060101010101" pitchFamily="49" charset="-122"/>
              </a:rPr>
              <a:t>，主要存在“两不愁三保障”、脱贫群众收入、群众满意度、衔接资金绩效管理4个方面的问题</a:t>
            </a:r>
            <a:r>
              <a:rPr lang="en-US" altLang="zh-CN" sz="24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 </a:t>
            </a:r>
            <a:r>
              <a:rPr lang="zh-CN" altLang="en-US" sz="24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a:t>
            </a:r>
            <a:r>
              <a:rPr lang="en-US" altLang="zh-CN" sz="2400" spc="50" dirty="0" smtClean="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rPr>
              <a:t>     </a:t>
            </a:r>
          </a:p>
          <a:p>
            <a:endParaRPr lang="en-US" altLang="zh-CN" sz="2400" spc="50" dirty="0" smtClean="0">
              <a:ln w="11430"/>
              <a:solidFill>
                <a:srgbClr val="FF0000"/>
              </a:solidFill>
              <a:effectLst>
                <a:outerShdw blurRad="76200" dist="50800" dir="5400000" algn="tl" rotWithShape="0">
                  <a:srgbClr val="000000">
                    <a:alpha val="65000"/>
                  </a:srgbClr>
                </a:outerShdw>
              </a:effectLst>
              <a:latin typeface="方正仿宋_GBK" panose="03000509000000000000" charset="-122"/>
              <a:ea typeface="方正仿宋_GBK" panose="03000509000000000000" charset="-122"/>
              <a:cs typeface="方正仿宋_GBK" panose="03000509000000000000" charset="-122"/>
            </a:endParaRPr>
          </a:p>
          <a:p>
            <a:r>
              <a:rPr lang="en-US" altLang="zh-CN" sz="2400" b="1" spc="50" dirty="0" smtClean="0">
                <a:ln w="22225">
                  <a:solidFill>
                    <a:schemeClr val="accent2"/>
                  </a:solidFill>
                  <a:prstDash val="solid"/>
                </a:ln>
                <a:solidFill>
                  <a:schemeClr val="accent2">
                    <a:lumMod val="40000"/>
                    <a:lumOff val="60000"/>
                  </a:schemeClr>
                </a:solidFill>
                <a:effectLst/>
                <a:highlight>
                  <a:srgbClr val="000080"/>
                </a:highlight>
                <a:latin typeface="方正仿宋_GBK" panose="03000509000000000000" charset="-122"/>
                <a:ea typeface="方正仿宋_GBK" panose="03000509000000000000" charset="-122"/>
                <a:cs typeface="方正仿宋_GBK" panose="03000509000000000000" charset="-122"/>
              </a:rPr>
              <a:t>19 个区县，包括涪陵区、潼南区、南川区、忠县、北碚区、渝北区、巴南区、长寿区、江津区、合川区、永川区、綦江区、大足区、璧山区、铜梁区、荣昌区、梁平区、垫江县、万盛经开区。</a:t>
            </a:r>
            <a:r>
              <a:rPr lang="en-US" altLang="zh-CN" sz="2400" spc="50" dirty="0" smtClean="0">
                <a:ln w="11430"/>
                <a:solidFill>
                  <a:srgbClr val="FF0000"/>
                </a:solidFill>
                <a:effectLst>
                  <a:outerShdw blurRad="76200" dist="50800" dir="5400000" algn="tl" rotWithShape="0">
                    <a:srgbClr val="000000">
                      <a:alpha val="65000"/>
                    </a:srgbClr>
                  </a:outerShdw>
                </a:effectLst>
                <a:highlight>
                  <a:srgbClr val="000080"/>
                </a:highlight>
                <a:latin typeface="方正仿宋_GBK" panose="03000509000000000000" charset="-122"/>
                <a:ea typeface="方正仿宋_GBK" panose="03000509000000000000" charset="-122"/>
                <a:cs typeface="方正仿宋_GBK" panose="03000509000000000000" charset="-122"/>
              </a:rPr>
              <a:t> </a:t>
            </a:r>
          </a:p>
        </p:txBody>
      </p:sp>
      <p:sp>
        <p:nvSpPr>
          <p:cNvPr id="3" name="矩形 2"/>
          <p:cNvSpPr/>
          <p:nvPr/>
        </p:nvSpPr>
        <p:spPr>
          <a:xfrm>
            <a:off x="1666855" y="1153352"/>
            <a:ext cx="4392488" cy="461665"/>
          </a:xfrm>
          <a:prstGeom prst="rect">
            <a:avLst/>
          </a:prstGeom>
        </p:spPr>
        <p:txBody>
          <a:bodyPr wrap="square">
            <a:spAutoFit/>
          </a:bodyPr>
          <a:lstStyle/>
          <a:p>
            <a:r>
              <a:rPr lang="en-US" altLang="zh-CN" sz="2400" b="1" dirty="0">
                <a:solidFill>
                  <a:srgbClr val="FF0000"/>
                </a:solidFill>
                <a:latin typeface="楷体" panose="02010609060101010101" pitchFamily="49" charset="-122"/>
                <a:ea typeface="楷体" panose="02010609060101010101" pitchFamily="49" charset="-122"/>
              </a:rPr>
              <a:t> </a:t>
            </a:r>
            <a:endParaRPr lang="zh-CN" altLang="en-US" sz="3200" spc="50" dirty="0">
              <a:ln w="11430"/>
              <a:solidFill>
                <a:srgbClr val="FF0000"/>
              </a:solidFill>
              <a:effectLst>
                <a:outerShdw blurRad="76200" dist="50800" dir="5400000" algn="tl" rotWithShape="0">
                  <a:srgbClr val="000000">
                    <a:alpha val="65000"/>
                  </a:srgbClr>
                </a:outerShdw>
              </a:effectLst>
              <a:latin typeface="方正舒体" panose="02010601030101010101" pitchFamily="2" charset="-122"/>
              <a:ea typeface="方正舒体" panose="02010601030101010101" pitchFamily="2" charset="-122"/>
            </a:endParaRPr>
          </a:p>
        </p:txBody>
      </p:sp>
      <p:sp>
        <p:nvSpPr>
          <p:cNvPr id="6" name="矩形 5"/>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7" name="文本框 6"/>
          <p:cNvSpPr txBox="1"/>
          <p:nvPr/>
        </p:nvSpPr>
        <p:spPr>
          <a:xfrm>
            <a:off x="543560" y="2132965"/>
            <a:ext cx="8155305" cy="3908762"/>
          </a:xfrm>
          <a:prstGeom prst="rect">
            <a:avLst/>
          </a:prstGeom>
          <a:noFill/>
        </p:spPr>
        <p:txBody>
          <a:bodyPr wrap="square" rtlCol="0">
            <a:spAutoFit/>
          </a:bodyPr>
          <a:lstStyle/>
          <a:p>
            <a:pPr algn="l"/>
            <a:r>
              <a:rPr lang="en-US" altLang="zh-CN" sz="2400" dirty="0">
                <a:solidFill>
                  <a:srgbClr val="FF0000"/>
                </a:solidFill>
                <a:latin typeface="方正仿宋_GBK" panose="03000509000000000000" charset="-122"/>
                <a:ea typeface="方正仿宋_GBK" panose="03000509000000000000" charset="-122"/>
                <a:cs typeface="方正仿宋_GBK" panose="03000509000000000000" charset="-122"/>
              </a:rPr>
              <a:t>        </a:t>
            </a:r>
            <a:r>
              <a:rPr lang="en-US" altLang="zh-CN" sz="2400" b="1" dirty="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2022年6月17日，受市委书记陈敏尔，市委副书记、市长胡衡华委托，市委副书记李明清对2021年考核评估综合排名靠后和某方面存在突出问题的</a:t>
            </a:r>
            <a:r>
              <a:rPr lang="zh-CN" altLang="en-US" sz="2800" b="1" dirty="0">
                <a:solidFill>
                  <a:srgbClr val="FF0000"/>
                </a:solidFill>
                <a:latin typeface="方正黑体_GBK" pitchFamily="65" charset="-122"/>
                <a:ea typeface="方正黑体_GBK" pitchFamily="65" charset="-122"/>
                <a:cs typeface="方正仿宋_GBK" panose="03000509000000000000" charset="-122"/>
              </a:rPr>
              <a:t>武隆区、奉节县、垫江县、巴南区</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4个区县党委书记、区县长、党委副书记、分管副区县长及乡村振兴局局长进行了谈话提醒，市政府副市长郑向东主持会议。市委、市政府有关副秘书长，市纪委监委机关、市委组织部分管负责同志，市乡村振兴局主要负责同志、分管负责同志参加会议。</a:t>
            </a:r>
          </a:p>
          <a:p>
            <a:pPr algn="l"/>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 </a:t>
            </a:r>
            <a:r>
              <a:rPr lang="en-US" altLang="zh-CN" sz="2400" b="1" dirty="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a:solidFill>
                  <a:srgbClr val="FF0000"/>
                </a:solidFill>
                <a:latin typeface="方正仿宋_GBK" panose="03000509000000000000" charset="-122"/>
                <a:ea typeface="方正仿宋_GBK" panose="03000509000000000000" charset="-122"/>
                <a:cs typeface="方正仿宋_GBK" panose="03000509000000000000" charset="-122"/>
              </a:rPr>
              <a:t>明清副书记要求另外4个综合评价为“较好”的区县由市乡村振兴局负责谈话提醒。</a:t>
            </a:r>
          </a:p>
        </p:txBody>
      </p:sp>
      <p:sp>
        <p:nvSpPr>
          <p:cNvPr id="9" name="矩形 8"/>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576" y="1845459"/>
            <a:ext cx="7848872" cy="4154170"/>
          </a:xfrm>
          <a:prstGeom prst="rect">
            <a:avLst/>
          </a:prstGeom>
        </p:spPr>
        <p:txBody>
          <a:bodyPr wrap="square">
            <a:spAutoFit/>
          </a:bodyPr>
          <a:lstStyle/>
          <a:p>
            <a:r>
              <a:rPr lang="zh-CN" altLang="en-US" sz="2000" b="1" dirty="0" smtClean="0">
                <a:solidFill>
                  <a:srgbClr val="FF0000"/>
                </a:solidFill>
                <a:latin typeface="方正舒体" panose="02010601030101010101" pitchFamily="2" charset="-122"/>
                <a:ea typeface="方正舒体" panose="02010601030101010101" pitchFamily="2" charset="-122"/>
              </a:rPr>
              <a:t>      </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smtClean="0">
                <a:solidFill>
                  <a:srgbClr val="FF0000"/>
                </a:solidFill>
                <a:highlight>
                  <a:srgbClr val="000080"/>
                </a:highlight>
                <a:latin typeface="方正仿宋_GBK" panose="03000509000000000000" charset="-122"/>
                <a:ea typeface="方正仿宋_GBK" panose="03000509000000000000" charset="-122"/>
                <a:cs typeface="方正仿宋_GBK" panose="03000509000000000000" charset="-122"/>
              </a:rPr>
              <a:t> 明清副书记的四点要求：</a:t>
            </a:r>
          </a:p>
          <a:p>
            <a:endPar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一是要从政治上认识巩固拓展脱贫攻坚成果同乡村振兴有效衔接工作和考核评估工作。</a:t>
            </a:r>
          </a:p>
          <a:p>
            <a:endPar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二是要从内心深处正视和认领考核评估指出的问题。</a:t>
            </a:r>
          </a:p>
          <a:p>
            <a:endPar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三是要从大事和要务的高度抓好整改落实。</a:t>
            </a:r>
          </a:p>
          <a:p>
            <a:endPar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endParaRPr>
          </a:p>
          <a:p>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lang="zh-CN" altLang="en-US"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四是要从打“翻身仗”和长远出发切实推进巩固拓展脱贫攻坚成果同乡村振兴有效衔接各项重点工作。</a:t>
            </a:r>
          </a:p>
        </p:txBody>
      </p:sp>
      <p:sp>
        <p:nvSpPr>
          <p:cNvPr id="5" name="矩形 4"/>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576" y="2637304"/>
            <a:ext cx="7848872" cy="1198880"/>
          </a:xfrm>
          <a:prstGeom prst="rect">
            <a:avLst/>
          </a:prstGeom>
        </p:spPr>
        <p:txBody>
          <a:bodyPr wrap="square">
            <a:spAutoFit/>
          </a:bodyPr>
          <a:lstStyle/>
          <a:p>
            <a:r>
              <a:rPr lang="en-US" altLang="zh-CN" sz="2000" b="1" dirty="0" smtClean="0">
                <a:solidFill>
                  <a:srgbClr val="FF0000"/>
                </a:solidFill>
                <a:latin typeface="楷体" panose="02010609060101010101" pitchFamily="49" charset="-122"/>
                <a:ea typeface="楷体" panose="02010609060101010101" pitchFamily="49" charset="-122"/>
              </a:rPr>
              <a:t>   </a:t>
            </a:r>
            <a:r>
              <a:rPr lang="en-US" altLang="zh-CN" sz="2400" b="1" dirty="0" smtClean="0">
                <a:solidFill>
                  <a:srgbClr val="FF0000"/>
                </a:solidFill>
                <a:latin typeface="方正仿宋_GBK" panose="03000509000000000000" charset="-122"/>
                <a:ea typeface="方正仿宋_GBK" panose="03000509000000000000" charset="-122"/>
                <a:cs typeface="方正仿宋_GBK" panose="03000509000000000000" charset="-122"/>
              </a:rPr>
              <a:t> </a:t>
            </a:r>
            <a:r>
              <a:rPr sz="2400" b="1" dirty="0">
                <a:solidFill>
                  <a:srgbClr val="FF0000"/>
                </a:solidFill>
                <a:latin typeface="方正仿宋_GBK" panose="03000509000000000000" charset="-122"/>
                <a:ea typeface="方正仿宋_GBK" panose="03000509000000000000" charset="-122"/>
                <a:cs typeface="方正仿宋_GBK" panose="03000509000000000000" charset="-122"/>
              </a:rPr>
              <a:t>6月28日下午，市乡村振兴局副局长王光荣带队，来我局进行考核约谈</a:t>
            </a:r>
            <a:r>
              <a:rPr lang="zh-CN" sz="2400" b="1" dirty="0">
                <a:solidFill>
                  <a:srgbClr val="FF0000"/>
                </a:solidFill>
                <a:latin typeface="方正仿宋_GBK" panose="03000509000000000000" charset="-122"/>
                <a:ea typeface="方正仿宋_GBK" panose="03000509000000000000" charset="-122"/>
                <a:cs typeface="方正仿宋_GBK" panose="03000509000000000000" charset="-122"/>
              </a:rPr>
              <a:t>，</a:t>
            </a:r>
            <a:r>
              <a:rPr sz="2400" b="1" dirty="0">
                <a:solidFill>
                  <a:srgbClr val="FF0000"/>
                </a:solidFill>
                <a:latin typeface="方正仿宋_GBK" panose="03000509000000000000" charset="-122"/>
                <a:ea typeface="方正仿宋_GBK" panose="03000509000000000000" charset="-122"/>
                <a:cs typeface="方正仿宋_GBK" panose="03000509000000000000" charset="-122"/>
              </a:rPr>
              <a:t>市乡村振兴局考核处处长胡剑波主持会议</a:t>
            </a:r>
            <a:r>
              <a:rPr lang="zh-CN" sz="2400" b="1" dirty="0">
                <a:solidFill>
                  <a:srgbClr val="FF0000"/>
                </a:solidFill>
                <a:latin typeface="方正仿宋_GBK" panose="03000509000000000000" charset="-122"/>
                <a:ea typeface="方正仿宋_GBK" panose="03000509000000000000" charset="-122"/>
                <a:cs typeface="方正仿宋_GBK" panose="03000509000000000000" charset="-122"/>
              </a:rPr>
              <a:t>，</a:t>
            </a:r>
            <a:r>
              <a:rPr sz="2400" b="1" dirty="0">
                <a:solidFill>
                  <a:srgbClr val="FF0000"/>
                </a:solidFill>
                <a:latin typeface="方正仿宋_GBK" panose="03000509000000000000" charset="-122"/>
                <a:ea typeface="方正仿宋_GBK" panose="03000509000000000000" charset="-122"/>
                <a:cs typeface="方正仿宋_GBK" panose="03000509000000000000" charset="-122"/>
              </a:rPr>
              <a:t>区乡村振兴局班子成员、科室负责人参加会议</a:t>
            </a:r>
            <a:r>
              <a:rPr lang="zh-CN" sz="2400" b="1" dirty="0">
                <a:solidFill>
                  <a:srgbClr val="FF0000"/>
                </a:solidFill>
                <a:latin typeface="方正仿宋_GBK" panose="03000509000000000000" charset="-122"/>
                <a:ea typeface="方正仿宋_GBK" panose="03000509000000000000" charset="-122"/>
                <a:cs typeface="方正仿宋_GBK" panose="03000509000000000000" charset="-122"/>
              </a:rPr>
              <a:t>。</a:t>
            </a:r>
          </a:p>
        </p:txBody>
      </p:sp>
      <p:sp>
        <p:nvSpPr>
          <p:cNvPr id="5" name="矩形 4"/>
          <p:cNvSpPr/>
          <p:nvPr/>
        </p:nvSpPr>
        <p:spPr>
          <a:xfrm>
            <a:off x="1115695" y="1124585"/>
            <a:ext cx="6553200" cy="478155"/>
          </a:xfrm>
          <a:prstGeom prst="rect">
            <a:avLst/>
          </a:prstGeom>
        </p:spPr>
        <p:txBody>
          <a:bodyPr wrap="square">
            <a:spAutoFit/>
          </a:bodyPr>
          <a:lstStyle/>
          <a:p>
            <a:pPr defTabSz="1955800">
              <a:lnSpc>
                <a:spcPct val="90000"/>
              </a:lnSpc>
              <a:spcAft>
                <a:spcPct val="35000"/>
              </a:spcAft>
              <a:defRPr/>
            </a:pPr>
            <a:r>
              <a:rPr lang="zh-CN" altLang="en-US" sz="2800" dirty="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一</a:t>
            </a:r>
            <a:r>
              <a:rPr lang="zh-CN" altLang="en-US" sz="2800" dirty="0" smtClean="0">
                <a:solidFill>
                  <a:srgbClr val="FF0000"/>
                </a:solidFill>
                <a:highlight>
                  <a:srgbClr val="000080"/>
                </a:highlight>
                <a:latin typeface="华文隶书" panose="02010800040101010101" pitchFamily="2" charset="-122"/>
                <a:ea typeface="华文隶书" panose="02010800040101010101" pitchFamily="2" charset="-122"/>
                <a:cs typeface="经典粗黑简" pitchFamily="49" charset="-122"/>
                <a:sym typeface="+mn-ea"/>
              </a:rPr>
              <a:t>、把握好当前形势，认识要再提高。</a:t>
            </a:r>
            <a:endParaRPr lang="zh-CN" altLang="en-US" sz="2800" spc="50" dirty="0" smtClean="0">
              <a:ln w="11430"/>
              <a:solidFill>
                <a:srgbClr val="FF0000"/>
              </a:solidFill>
              <a:effectLst>
                <a:outerShdw blurRad="76200" dist="50800" dir="5400000" algn="tl" rotWithShape="0">
                  <a:srgbClr val="000000">
                    <a:alpha val="65000"/>
                  </a:srgbClr>
                </a:outerShdw>
              </a:effectLst>
              <a:highlight>
                <a:srgbClr val="000080"/>
              </a:highlight>
              <a:latin typeface="华文隶书" panose="02010800040101010101" pitchFamily="2" charset="-122"/>
              <a:ea typeface="华文隶书" panose="02010800040101010101" pitchFamily="2" charset="-122"/>
              <a:cs typeface="经典粗黑简" pitchFamily="49" charset="-122"/>
              <a:sym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92D05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0"/>
        </a:gradFill>
        <a:effectLst/>
      </p:bgPr>
    </p:bg>
    <p:spTree>
      <p:nvGrpSpPr>
        <p:cNvPr id="1" name=""/>
        <p:cNvGrpSpPr/>
        <p:nvPr/>
      </p:nvGrpSpPr>
      <p:grpSpPr>
        <a:xfrm>
          <a:off x="0" y="0"/>
          <a:ext cx="0" cy="0"/>
          <a:chOff x="0" y="0"/>
          <a:chExt cx="0" cy="0"/>
        </a:xfrm>
      </p:grpSpPr>
      <p:sp>
        <p:nvSpPr>
          <p:cNvPr id="2" name="矩形 1"/>
          <p:cNvSpPr/>
          <p:nvPr/>
        </p:nvSpPr>
        <p:spPr>
          <a:xfrm>
            <a:off x="755576" y="1844824"/>
            <a:ext cx="7776864" cy="460375"/>
          </a:xfrm>
          <a:prstGeom prst="rect">
            <a:avLst/>
          </a:prstGeom>
        </p:spPr>
        <p:txBody>
          <a:bodyPr wrap="square">
            <a:spAutoFit/>
          </a:bodyPr>
          <a:lstStyle/>
          <a:p>
            <a:r>
              <a:rPr lang="zh-CN" altLang="en-US" sz="2400" dirty="0" smtClean="0">
                <a:solidFill>
                  <a:srgbClr val="FF0000"/>
                </a:solidFill>
                <a:latin typeface="楷体" panose="02010609060101010101" pitchFamily="49" charset="-122"/>
                <a:ea typeface="楷体" panose="02010609060101010101" pitchFamily="49" charset="-122"/>
              </a:rPr>
              <a:t>    </a:t>
            </a:r>
            <a:endParaRPr lang="zh-CN" altLang="zh-CN" sz="2400" b="1" dirty="0">
              <a:solidFill>
                <a:srgbClr val="FF0000"/>
              </a:solidFill>
              <a:latin typeface="楷体" panose="02010609060101010101" pitchFamily="49" charset="-122"/>
              <a:ea typeface="楷体" panose="02010609060101010101" pitchFamily="49" charset="-122"/>
            </a:endParaRPr>
          </a:p>
        </p:txBody>
      </p:sp>
      <p:pic>
        <p:nvPicPr>
          <p:cNvPr id="5" name="图片 4" descr="微信图片_20220703090337"/>
          <p:cNvPicPr>
            <a:picLocks noChangeAspect="1"/>
          </p:cNvPicPr>
          <p:nvPr/>
        </p:nvPicPr>
        <p:blipFill>
          <a:blip r:embed="rId2" cstate="print"/>
          <a:stretch>
            <a:fillRect/>
          </a:stretch>
        </p:blipFill>
        <p:spPr>
          <a:xfrm>
            <a:off x="2100580" y="0"/>
            <a:ext cx="4942205" cy="6858000"/>
          </a:xfrm>
          <a:prstGeom prst="rect">
            <a:avLst/>
          </a:prstGeom>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ThiNDgxMWU4MGVjNjJmZmMyMTNhNGZmOTI0MmNmYjcifQ=="/>
</p:tagLst>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Blends</Template>
  <TotalTime>73</TotalTime>
  <Words>3229</Words>
  <Application>WPS 演示</Application>
  <PresentationFormat>全屏显示(4:3)</PresentationFormat>
  <Paragraphs>237</Paragraphs>
  <Slides>45</Slides>
  <Notes>7</Notes>
  <HiddenSlides>0</HiddenSlides>
  <MMClips>0</MMClips>
  <ScaleCrop>false</ScaleCrop>
  <HeadingPairs>
    <vt:vector size="4" baseType="variant">
      <vt:variant>
        <vt:lpstr>主题</vt:lpstr>
      </vt:variant>
      <vt:variant>
        <vt:i4>1</vt:i4>
      </vt:variant>
      <vt:variant>
        <vt:lpstr>幻灯片标题</vt:lpstr>
      </vt:variant>
      <vt:variant>
        <vt:i4>45</vt:i4>
      </vt:variant>
    </vt:vector>
  </HeadingPairs>
  <TitlesOfParts>
    <vt:vector size="46" baseType="lpstr">
      <vt:lpstr>Blends</vt:lpstr>
      <vt:lpstr> 知耻而后勇   打好翻身仗 全力以赴做好巩固拓展脱贫攻坚成果工作 </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 </vt:lpstr>
      <vt:lpstr>幻灯片 45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中国特色扶贫开发</dc:title>
  <dc:creator>wgc</dc:creator>
  <cp:lastModifiedBy>Administrator</cp:lastModifiedBy>
  <cp:revision>662</cp:revision>
  <dcterms:created xsi:type="dcterms:W3CDTF">2011-06-30T03:17:00Z</dcterms:created>
  <dcterms:modified xsi:type="dcterms:W3CDTF">2022-07-11T01:49:30Z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CED5B93B9AD74B0788DF9766978A27BA</vt:lpwstr>
  </property>
  <property fmtid="{D5CDD505-2E9C-101B-9397-08002B2CF9AE}" pid="3" name="KSOProductBuildVer">
    <vt:lpwstr>2052-11.1.0.11753</vt:lpwstr>
  </property>
</Properties>
</file>